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96" r:id="rId14"/>
    <p:sldId id="272" r:id="rId15"/>
    <p:sldId id="286" r:id="rId16"/>
    <p:sldId id="279" r:id="rId17"/>
    <p:sldId id="262" r:id="rId18"/>
    <p:sldId id="258" r:id="rId19"/>
    <p:sldId id="291" r:id="rId20"/>
    <p:sldId id="261" r:id="rId21"/>
    <p:sldId id="290" r:id="rId22"/>
    <p:sldId id="266" r:id="rId23"/>
    <p:sldId id="295" r:id="rId24"/>
    <p:sldId id="293" r:id="rId25"/>
    <p:sldId id="294" r:id="rId2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4A3F"/>
    <a:srgbClr val="325AA3"/>
    <a:srgbClr val="244073"/>
    <a:srgbClr val="13477E"/>
    <a:srgbClr val="182C4E"/>
    <a:srgbClr val="000000"/>
    <a:srgbClr val="BC8D00"/>
    <a:srgbClr val="0C242A"/>
    <a:srgbClr val="08171B"/>
    <a:srgbClr val="0610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68" autoAdjust="0"/>
    <p:restoredTop sz="72892"/>
  </p:normalViewPr>
  <p:slideViewPr>
    <p:cSldViewPr snapToGrid="0">
      <p:cViewPr varScale="1">
        <p:scale>
          <a:sx n="163" d="100"/>
          <a:sy n="163" d="100"/>
        </p:scale>
        <p:origin x="2896" y="184"/>
      </p:cViewPr>
      <p:guideLst/>
    </p:cSldViewPr>
  </p:slideViewPr>
  <p:notesTextViewPr>
    <p:cViewPr>
      <p:scale>
        <a:sx n="170" d="100"/>
        <a:sy n="170" d="100"/>
      </p:scale>
      <p:origin x="0" y="-2072"/>
    </p:cViewPr>
  </p:notesTextViewPr>
  <p:notesViewPr>
    <p:cSldViewPr snapToGrid="0">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pPr>
            <a:lnSpc>
              <a:spcPct val="100000"/>
            </a:lnSpc>
          </a:pPr>
          <a:r>
            <a:rPr lang="en-US" sz="1700" dirty="0"/>
            <a:t>Our unsupervised system performs better than any other unsupervised algorithm in all datasets</a:t>
          </a:r>
          <a:endParaRPr lang="en-GR" sz="1700"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pPr>
            <a:lnSpc>
              <a:spcPct val="100000"/>
            </a:lnSpc>
          </a:pPr>
          <a:r>
            <a:rPr lang="en-US" sz="1700" dirty="0"/>
            <a:t>The performance of our system is more stable on the four datasets</a:t>
          </a:r>
          <a:endParaRPr lang="en-GR" sz="1700"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pPr>
            <a:lnSpc>
              <a:spcPct val="100000"/>
            </a:lnSpc>
          </a:pPr>
          <a:r>
            <a:rPr lang="en-US" sz="1700" dirty="0"/>
            <a:t>The comparison with semi-supervised systems shows that our system always performs better than the most frequent sense heuristic when we use information from sense-labeled corpora</a:t>
          </a:r>
          <a:endParaRPr lang="en-GR" sz="1700"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pPr>
            <a:lnSpc>
              <a:spcPct val="100000"/>
            </a:lnSpc>
          </a:pPr>
          <a:r>
            <a:rPr lang="en-US" sz="1700" dirty="0"/>
            <a:t>The performance of our system is close to the results obtained with </a:t>
          </a:r>
          <a:r>
            <a:rPr lang="en-US" sz="1700" dirty="0" err="1"/>
            <a:t>Babelfy</a:t>
          </a:r>
          <a:r>
            <a:rPr lang="en-US" sz="1700" dirty="0"/>
            <a:t> on S13 and substantially higher on KORE50</a:t>
          </a:r>
          <a:endParaRPr lang="en-GR" sz="1700" dirty="0"/>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pPr>
            <a:lnSpc>
              <a:spcPct val="100000"/>
            </a:lnSpc>
          </a:pPr>
          <a:r>
            <a:rPr lang="en-US" sz="1700" dirty="0"/>
            <a:t>It is also difficult to exploit distributional information on this data set because the sentences are short and, in many cases, cryptic. </a:t>
          </a:r>
          <a:endParaRPr lang="en-GR" sz="1700"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3B1BA098-C829-7B4A-B266-36B43ACFD661}">
      <dgm:prSet custT="1"/>
      <dgm:spPr/>
      <dgm:t>
        <a:bodyPr/>
        <a:lstStyle/>
        <a:p>
          <a:pPr>
            <a:lnSpc>
              <a:spcPct val="100000"/>
            </a:lnSpc>
          </a:pPr>
          <a:endParaRPr lang="en-GR" sz="800" dirty="0"/>
        </a:p>
      </dgm:t>
    </dgm:pt>
    <dgm:pt modelId="{B5CA1DF1-FA3E-3746-A5BC-A52DCF94A0AE}" type="parTrans" cxnId="{4048581D-B390-FB4D-A928-D3C87D7367A2}">
      <dgm:prSet/>
      <dgm:spPr/>
      <dgm:t>
        <a:bodyPr/>
        <a:lstStyle/>
        <a:p>
          <a:endParaRPr lang="en-GB"/>
        </a:p>
      </dgm:t>
    </dgm:pt>
    <dgm:pt modelId="{5C55CF88-4260-6B45-82E0-BE841976CAD1}" type="sibTrans" cxnId="{4048581D-B390-FB4D-A928-D3C87D7367A2}">
      <dgm:prSet/>
      <dgm:spPr/>
      <dgm:t>
        <a:bodyPr/>
        <a:lstStyle/>
        <a:p>
          <a:endParaRPr lang="en-GB"/>
        </a:p>
      </dgm:t>
    </dgm:pt>
    <dgm:pt modelId="{686B6E86-9B03-A24F-B73E-56330D780F38}">
      <dgm:prSet custT="1"/>
      <dgm:spPr/>
      <dgm:t>
        <a:bodyPr/>
        <a:lstStyle/>
        <a:p>
          <a:pPr>
            <a:lnSpc>
              <a:spcPct val="100000"/>
            </a:lnSpc>
          </a:pPr>
          <a:endParaRPr lang="en-GR" sz="800" dirty="0"/>
        </a:p>
      </dgm:t>
    </dgm:pt>
    <dgm:pt modelId="{300CA2C3-BECA-8D41-84DD-CC52BA4BAE8F}" type="parTrans" cxnId="{D3A3423D-334B-F54B-802A-299650E3A7C5}">
      <dgm:prSet/>
      <dgm:spPr/>
      <dgm:t>
        <a:bodyPr/>
        <a:lstStyle/>
        <a:p>
          <a:endParaRPr lang="en-GB"/>
        </a:p>
      </dgm:t>
    </dgm:pt>
    <dgm:pt modelId="{9120F63C-F3F8-1240-AF9F-C7EA8B713F6E}" type="sibTrans" cxnId="{D3A3423D-334B-F54B-802A-299650E3A7C5}">
      <dgm:prSet/>
      <dgm:spPr/>
      <dgm:t>
        <a:bodyPr/>
        <a:lstStyle/>
        <a:p>
          <a:endParaRPr lang="en-GB"/>
        </a:p>
      </dgm:t>
    </dgm:pt>
    <dgm:pt modelId="{5C180190-9D1E-9540-A1CE-1C8BA433B7A0}">
      <dgm:prSet custT="1"/>
      <dgm:spPr/>
      <dgm:t>
        <a:bodyPr/>
        <a:lstStyle/>
        <a:p>
          <a:pPr>
            <a:lnSpc>
              <a:spcPct val="100000"/>
            </a:lnSpc>
          </a:pPr>
          <a:endParaRPr lang="en-GR" sz="800" dirty="0"/>
        </a:p>
      </dgm:t>
    </dgm:pt>
    <dgm:pt modelId="{B3B92A4F-E8CD-8A45-9486-3FBF52F1901C}" type="parTrans" cxnId="{013EA762-C05C-464F-A181-81291529AF6D}">
      <dgm:prSet/>
      <dgm:spPr/>
      <dgm:t>
        <a:bodyPr/>
        <a:lstStyle/>
        <a:p>
          <a:endParaRPr lang="en-GB"/>
        </a:p>
      </dgm:t>
    </dgm:pt>
    <dgm:pt modelId="{ECA93B56-9484-504B-879B-E520C40F36F1}" type="sibTrans" cxnId="{013EA762-C05C-464F-A181-81291529AF6D}">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custScaleY="104834">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custScaleY="101523">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F1619115-B1DD-8242-990B-A24CFD3D3AA4}" type="presOf" srcId="{686B6E86-9B03-A24F-B73E-56330D780F38}" destId="{279CEBA3-AFD6-5A42-9FB5-7B68A448901C}" srcOrd="0" destOrd="1" presId="urn:microsoft.com/office/officeart/2005/8/layout/list1"/>
    <dgm:cxn modelId="{12331B1B-F89A-E44A-89A1-648DE8EC5697}" type="presOf" srcId="{E5C8B0E4-5CAD-1743-9198-DF58666051A2}" destId="{279CEBA3-AFD6-5A42-9FB5-7B68A448901C}" srcOrd="0" destOrd="2" presId="urn:microsoft.com/office/officeart/2005/8/layout/list1"/>
    <dgm:cxn modelId="{4048581D-B390-FB4D-A928-D3C87D7367A2}" srcId="{4D9E29CE-C24F-9044-BB3A-124354B76EEC}" destId="{3B1BA098-C829-7B4A-B266-36B43ACFD661}" srcOrd="1" destOrd="0" parTransId="{B5CA1DF1-FA3E-3746-A5BC-A52DCF94A0AE}" sibTransId="{5C55CF88-4260-6B45-82E0-BE841976CAD1}"/>
    <dgm:cxn modelId="{8E68A634-98E8-3948-B307-95659662FC5B}" type="presOf" srcId="{FC849399-1C56-184D-95DA-B39954D8D949}" destId="{279CEBA3-AFD6-5A42-9FB5-7B68A448901C}" srcOrd="0" destOrd="4" presId="urn:microsoft.com/office/officeart/2005/8/layout/list1"/>
    <dgm:cxn modelId="{D3A3423D-334B-F54B-802A-299650E3A7C5}" srcId="{88A99AE3-0C12-7140-AC11-332B8FBA4B9F}" destId="{686B6E86-9B03-A24F-B73E-56330D780F38}" srcOrd="1" destOrd="0" parTransId="{300CA2C3-BECA-8D41-84DD-CC52BA4BAE8F}" sibTransId="{9120F63C-F3F8-1240-AF9F-C7EA8B713F6E}"/>
    <dgm:cxn modelId="{013EA762-C05C-464F-A181-81291529AF6D}" srcId="{88A99AE3-0C12-7140-AC11-332B8FBA4B9F}" destId="{5C180190-9D1E-9540-A1CE-1C8BA433B7A0}" srcOrd="3" destOrd="0" parTransId="{B3B92A4F-E8CD-8A45-9486-3FBF52F1901C}" sibTransId="{ECA93B56-9484-504B-879B-E520C40F36F1}"/>
    <dgm:cxn modelId="{A01E5266-553A-4E43-A860-C03E05ACAD89}" type="presOf" srcId="{3B1BA098-C829-7B4A-B266-36B43ACFD661}" destId="{7AE2683C-5940-8F49-96FE-34B4F9ED052C}" srcOrd="0" destOrd="1"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2"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2" presId="urn:microsoft.com/office/officeart/2005/8/layout/list1"/>
    <dgm:cxn modelId="{6A5B3AB2-3D95-324E-8805-B5DD637072BC}" type="presOf" srcId="{5C180190-9D1E-9540-A1CE-1C8BA433B7A0}" destId="{279CEBA3-AFD6-5A42-9FB5-7B68A448901C}" srcOrd="0" destOrd="3"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2"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4"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282687"/>
          <a:ext cx="10951859" cy="2139871"/>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Our unsupervised system performs better than any other unsupervised algorithm in all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performance of our system is more stable on the four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comparison with semi-supervised systems shows that our system always performs better than the most frequent sense heuristic when we use information from sense-labeled corpora</a:t>
          </a:r>
          <a:endParaRPr lang="en-GR" sz="1700" kern="1200" dirty="0"/>
        </a:p>
      </dsp:txBody>
      <dsp:txXfrm>
        <a:off x="0" y="282687"/>
        <a:ext cx="10951859" cy="2139871"/>
      </dsp:txXfrm>
    </dsp:sp>
    <dsp:sp modelId="{4443D7BC-B182-834D-A588-F03AAF3D9539}">
      <dsp:nvSpPr>
        <dsp:cNvPr id="0" name=""/>
        <dsp:cNvSpPr/>
      </dsp:nvSpPr>
      <dsp:spPr>
        <a:xfrm>
          <a:off x="547593" y="17007"/>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73532" y="42946"/>
        <a:ext cx="7614424" cy="479482"/>
      </dsp:txXfrm>
    </dsp:sp>
    <dsp:sp modelId="{7AE2683C-5940-8F49-96FE-34B4F9ED052C}">
      <dsp:nvSpPr>
        <dsp:cNvPr id="0" name=""/>
        <dsp:cNvSpPr/>
      </dsp:nvSpPr>
      <dsp:spPr>
        <a:xfrm>
          <a:off x="0" y="2785439"/>
          <a:ext cx="10951859" cy="164056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The performance of our system is close to the results obtained with </a:t>
          </a:r>
          <a:r>
            <a:rPr lang="en-US" sz="1700" kern="1200" dirty="0" err="1"/>
            <a:t>Babelfy</a:t>
          </a:r>
          <a:r>
            <a:rPr lang="en-US" sz="1700" kern="1200" dirty="0"/>
            <a:t> on S13 and substantially higher on KORE50</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It is also difficult to exploit distributional information on this data set because the sentences are short and, in many cases, cryptic. </a:t>
          </a:r>
          <a:endParaRPr lang="en-GR" sz="1700" kern="1200" dirty="0"/>
        </a:p>
      </dsp:txBody>
      <dsp:txXfrm>
        <a:off x="0" y="2785439"/>
        <a:ext cx="10951859" cy="1640560"/>
      </dsp:txXfrm>
    </dsp:sp>
    <dsp:sp modelId="{36FB3ABF-EFD2-7241-8728-CA42F826140F}">
      <dsp:nvSpPr>
        <dsp:cNvPr id="0" name=""/>
        <dsp:cNvSpPr/>
      </dsp:nvSpPr>
      <dsp:spPr>
        <a:xfrm>
          <a:off x="547593" y="2519759"/>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73532" y="2545698"/>
        <a:ext cx="7614424"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8/2/21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8/2/21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Rate_(mathematic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Καλησπέρα σας.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Είμαστε οι </a:t>
            </a:r>
            <a:r>
              <a:rPr lang="el-GR" sz="1200" b="0" i="0" u="none" strike="noStrike" kern="1200" dirty="0" err="1">
                <a:solidFill>
                  <a:schemeClr val="tx1"/>
                </a:solidFill>
                <a:effectLst/>
                <a:latin typeface="+mn-lt"/>
                <a:ea typeface="+mn-ea"/>
                <a:cs typeface="+mn-cs"/>
              </a:rPr>
              <a:t>Θεατίνα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Κυλάφη</a:t>
            </a:r>
            <a:r>
              <a:rPr lang="el-GR" sz="1200" b="0" i="0" u="none" strike="noStrike" kern="1200" dirty="0">
                <a:solidFill>
                  <a:schemeClr val="tx1"/>
                </a:solidFill>
                <a:effectLst/>
                <a:latin typeface="+mn-lt"/>
                <a:ea typeface="+mn-ea"/>
                <a:cs typeface="+mn-cs"/>
              </a:rPr>
              <a:t> και </a:t>
            </a:r>
            <a:r>
              <a:rPr lang="el-GR" sz="1200" b="0" i="0" u="none" strike="noStrike" kern="1200" dirty="0" err="1">
                <a:solidFill>
                  <a:schemeClr val="tx1"/>
                </a:solidFill>
                <a:effectLst/>
                <a:latin typeface="+mn-lt"/>
                <a:ea typeface="+mn-ea"/>
                <a:cs typeface="+mn-cs"/>
              </a:rPr>
              <a:t>Τζουλιάνα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Πιργιάσι</a:t>
            </a:r>
            <a:r>
              <a:rPr lang="el-GR" sz="1200" b="0" i="0" u="none" strike="noStrike" kern="1200" dirty="0">
                <a:solidFill>
                  <a:schemeClr val="tx1"/>
                </a:solidFill>
                <a:effectLst/>
                <a:latin typeface="+mn-lt"/>
                <a:ea typeface="+mn-ea"/>
                <a:cs typeface="+mn-cs"/>
              </a:rPr>
              <a:t> και θα σας παρουσιάσουμε το άρθρο με τίτλο  «</a:t>
            </a:r>
            <a:r>
              <a:rPr lang="en-GB" sz="1200" b="0" i="0" u="none" strike="noStrike" kern="1200" dirty="0">
                <a:solidFill>
                  <a:schemeClr val="tx1"/>
                </a:solidFill>
                <a:effectLst/>
                <a:latin typeface="+mn-lt"/>
                <a:ea typeface="+mn-ea"/>
                <a:cs typeface="+mn-cs"/>
              </a:rPr>
              <a:t>A Game – Theoretic Approach to Word Sense Disambiguation», </a:t>
            </a:r>
            <a:r>
              <a:rPr lang="el-GR" sz="1200" b="0" i="0" u="none" strike="noStrike" kern="1200" dirty="0">
                <a:solidFill>
                  <a:schemeClr val="tx1"/>
                </a:solidFill>
                <a:effectLst/>
                <a:latin typeface="+mn-lt"/>
                <a:ea typeface="+mn-ea"/>
                <a:cs typeface="+mn-cs"/>
              </a:rPr>
              <a:t>το οποίο αφορά τον τομέα της επεξεργασίας φυσικής γλώσσας και συγκεκριμένα την άρση της αμφισημίας των λέξεων (ΑΑΛ), εφαρμόζοντας τεχνικές της θεωρίας παιγνίων.</a:t>
            </a:r>
          </a:p>
          <a:p>
            <a:pPr rtl="0"/>
            <a:endParaRPr lang="el-GR"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Theatina</a:t>
            </a:r>
            <a:endParaRPr lang="en-US" dirty="0"/>
          </a:p>
          <a:p>
            <a:endParaRPr lang="el-GR" dirty="0"/>
          </a:p>
          <a:p>
            <a:r>
              <a:rPr lang="el-GR" dirty="0"/>
              <a:t>Στο επόμενο βήμα συλλέγονται οι</a:t>
            </a:r>
            <a:r>
              <a:rPr lang="en-US" dirty="0"/>
              <a:t> k</a:t>
            </a:r>
            <a:r>
              <a:rPr lang="el-GR" dirty="0"/>
              <a:t> έννοιες που συνδέονται με την εκάστοτε λέξη</a:t>
            </a:r>
            <a:r>
              <a:rPr lang="en-US" dirty="0"/>
              <a:t> </a:t>
            </a:r>
            <a:r>
              <a:rPr lang="en-US" dirty="0" err="1"/>
              <a:t>i</a:t>
            </a:r>
            <a:r>
              <a:rPr lang="el-GR" dirty="0"/>
              <a:t>, ώστε να δημιουργηθεί </a:t>
            </a:r>
            <a:r>
              <a:rPr lang="en-US" dirty="0"/>
              <a:t>o</a:t>
            </a:r>
            <a:r>
              <a:rPr lang="el-GR" dirty="0"/>
              <a:t> χώρος στρατηγικής του παιχνιδιού, </a:t>
            </a:r>
            <a:r>
              <a:rPr lang="el-GR" dirty="0" err="1"/>
              <a:t>αποτελο</a:t>
            </a:r>
            <a:r>
              <a:rPr lang="en-US" dirty="0" err="1"/>
              <a:t>ύ</a:t>
            </a:r>
            <a:r>
              <a:rPr lang="el-GR" dirty="0" err="1"/>
              <a:t>μενος</a:t>
            </a:r>
            <a:r>
              <a:rPr lang="el-GR" dirty="0"/>
              <a:t> από την ένωση των </a:t>
            </a:r>
            <a:r>
              <a:rPr lang="el-GR" dirty="0" err="1"/>
              <a:t>προαναφερθ</a:t>
            </a:r>
            <a:r>
              <a:rPr lang="en-US" dirty="0" err="1"/>
              <a:t>έ</a:t>
            </a:r>
            <a:r>
              <a:rPr lang="el-GR" dirty="0" err="1"/>
              <a:t>ντων</a:t>
            </a:r>
            <a:r>
              <a:rPr lang="el-GR" dirty="0"/>
              <a:t> συνόλων και να υπολογιστεί η πιθανότητα επιλογής της εκάστοτε έννοιας από την </a:t>
            </a:r>
            <a:r>
              <a:rPr lang="en-US" dirty="0" err="1"/>
              <a:t>i</a:t>
            </a:r>
            <a:r>
              <a:rPr lang="el-GR" dirty="0"/>
              <a:t>-</a:t>
            </a:r>
            <a:r>
              <a:rPr lang="el-GR" dirty="0" err="1"/>
              <a:t>οστή</a:t>
            </a:r>
            <a:r>
              <a:rPr lang="el-GR" dirty="0"/>
              <a:t> λέξη.</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a:t>
            </a:r>
            <a:r>
              <a:rPr lang="el-GR" dirty="0"/>
              <a:t> κάθε </a:t>
            </a:r>
            <a:r>
              <a:rPr lang="el-GR" dirty="0" err="1"/>
              <a:t>πα</a:t>
            </a:r>
            <a:r>
              <a:rPr lang="en-US" dirty="0" err="1"/>
              <a:t>ί</a:t>
            </a:r>
            <a:r>
              <a:rPr lang="el-GR" dirty="0" err="1"/>
              <a:t>κτης</a:t>
            </a:r>
            <a:r>
              <a:rPr lang="el-GR" dirty="0"/>
              <a:t> διαθέτει ένα σύνολο </a:t>
            </a:r>
            <a:r>
              <a:rPr lang="el-GR" dirty="0" err="1"/>
              <a:t>μεικτ</a:t>
            </a:r>
            <a:r>
              <a:rPr lang="en-US" dirty="0" err="1"/>
              <a:t>ώ</a:t>
            </a:r>
            <a:r>
              <a:rPr lang="el-GR" dirty="0"/>
              <a:t>ν στρατηγικών, το οποίο εκφράζεται ως ένα διάνυσμα </a:t>
            </a:r>
            <a:r>
              <a:rPr lang="en-US" dirty="0" err="1"/>
              <a:t>s_p</a:t>
            </a:r>
            <a:r>
              <a:rPr lang="el-GR" dirty="0"/>
              <a:t> διάστασης</a:t>
            </a:r>
            <a:r>
              <a:rPr lang="en-US" dirty="0"/>
              <a:t> n, </a:t>
            </a:r>
            <a:r>
              <a:rPr lang="el-GR" dirty="0"/>
              <a:t>δηλαδή</a:t>
            </a:r>
            <a:r>
              <a:rPr lang="en-US" dirty="0"/>
              <a:t> </a:t>
            </a:r>
            <a:r>
              <a:rPr lang="el-GR" dirty="0"/>
              <a:t>με </a:t>
            </a:r>
            <a:r>
              <a:rPr lang="en-US" dirty="0"/>
              <a:t>n</a:t>
            </a:r>
            <a:r>
              <a:rPr lang="el-GR" dirty="0"/>
              <a:t> μη αρνητικές συντεταγμένες, οι οποίες αθροίζουν στη μονάδα, όπως θα δούμε αργότερα και εκφράζουν την πιθανότητα επιλογής της αντίστοιχης έννοιας με την οποία αυτή η λέξη σχετίζεται.</a:t>
            </a:r>
          </a:p>
          <a:p>
            <a:endParaRPr lang="el-GR" dirty="0"/>
          </a:p>
          <a:p>
            <a:r>
              <a:rPr lang="el-GR" dirty="0"/>
              <a:t>Για την καλύτερη κατανόηση του χώρου των στρατηγικών, θα δούμε τη γραφική αναπαράστασή του, η οποία αποδίδεται ως ένα </a:t>
            </a:r>
            <a:r>
              <a:rPr lang="el-GR" dirty="0" err="1"/>
              <a:t>κανονικ</a:t>
            </a:r>
            <a:r>
              <a:rPr lang="en-US" dirty="0" err="1"/>
              <a:t>ό</a:t>
            </a:r>
            <a:r>
              <a:rPr lang="el-GR" dirty="0"/>
              <a:t> πολύγωνο ακτίνας 1, με τις ακμές που ενώνουν το κέντρο του με κάθε κορυφή να δηλώνουν την πιθανότητα επιλογής της έννοιας</a:t>
            </a:r>
            <a:r>
              <a:rPr lang="en-US" dirty="0"/>
              <a:t> </a:t>
            </a:r>
            <a:r>
              <a:rPr lang="el-GR" dirty="0"/>
              <a:t>που αντιπροσωπεύει</a:t>
            </a:r>
            <a:r>
              <a:rPr lang="en-US" dirty="0"/>
              <a:t> </a:t>
            </a:r>
            <a:r>
              <a:rPr lang="el-GR" dirty="0"/>
              <a:t>η αντίστοιχη κορυφή.</a:t>
            </a:r>
            <a:endParaRPr lang="en-US" dirty="0"/>
          </a:p>
          <a:p>
            <a:endParaRPr lang="en-US"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a:t>Theatina</a:t>
                </a:r>
                <a:endParaRPr lang="en-US" dirty="0"/>
              </a:p>
              <a:p>
                <a:endParaRPr lang="el-GR" dirty="0"/>
              </a:p>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a:t>
                </a:r>
                <a:r>
                  <a:rPr lang="en-US" dirty="0"/>
                  <a:t>,</a:t>
                </a:r>
                <a:r>
                  <a:rPr lang="el-GR" dirty="0"/>
                  <a:t>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a:t>
                </a:r>
                <a:endParaRPr lang="en-US" dirty="0"/>
              </a:p>
              <a:p>
                <a:r>
                  <a:rPr lang="el-GR" dirty="0"/>
                  <a:t>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a:t>
                </a:r>
                <a:endParaRPr lang="en-US" dirty="0"/>
              </a:p>
              <a:p>
                <a:r>
                  <a:rPr lang="el-GR" dirty="0"/>
                  <a:t>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h</m:t>
                        </m:r>
                      </m:sub>
                    </m:sSub>
                  </m:oMath>
                </a14:m>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Choice>
        <mc:Fallback xmlns="">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r>
                  <a:rPr lang="en-US" sz="1200" b="0" i="0">
                    <a:latin typeface="Cambria Math" panose="02040503050406030204" pitchFamily="18" charset="0"/>
                  </a:rPr>
                  <a:t>𝑟_ℎ</a:t>
                </a:r>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a:t>
                </a:r>
              </a:p>
              <a:p>
                <a:pPr rtl="0"/>
                <a:endParaRPr lang="en-US"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ομοιότητες ανά ζεύγη εννοιών χρησιμοποιούνται για να φτιαχτεί ο πίνακας Ζ. Οι αποδόσεις (των στρατηγικών) για κάθε παιχνίδι ανάμεσα σε μια λέξη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a:solidFill>
                      <a:schemeClr val="tx1"/>
                    </a:solidFill>
                    <a:effectLst/>
                    <a:latin typeface="+mn-lt"/>
                    <a:ea typeface="+mn-ea"/>
                    <a:cs typeface="+mn-cs"/>
                  </a:rPr>
                  <a:t>j</a:t>
                </a:r>
                <a:r>
                  <a:rPr lang="el-GR" sz="1200" kern="1200" dirty="0">
                    <a:solidFill>
                      <a:schemeClr val="tx1"/>
                    </a:solidFill>
                    <a:effectLst/>
                    <a:latin typeface="+mn-lt"/>
                    <a:ea typeface="+mn-ea"/>
                    <a:cs typeface="+mn-cs"/>
                  </a:rPr>
                  <a:t>, λαμβάνονται από τον αντίστοιχο </a:t>
                </a:r>
                <a:r>
                  <a:rPr lang="el-GR" sz="1200" kern="1200" dirty="0" err="1">
                    <a:solidFill>
                      <a:schemeClr val="tx1"/>
                    </a:solidFill>
                    <a:effectLst/>
                    <a:latin typeface="+mn-lt"/>
                    <a:ea typeface="+mn-ea"/>
                    <a:cs typeface="+mn-cs"/>
                  </a:rPr>
                  <a:t>υποπίνακα</a:t>
                </a:r>
                <a:r>
                  <a:rPr lang="el-GR" sz="1200" kern="1200" dirty="0">
                    <a:solidFill>
                      <a:schemeClr val="tx1"/>
                    </a:solidFill>
                    <a:effectLst/>
                    <a:latin typeface="+mn-lt"/>
                    <a:ea typeface="+mn-ea"/>
                    <a:cs typeface="+mn-cs"/>
                  </a:rPr>
                  <a:t> </a:t>
                </a:r>
                <a14:m>
                  <m:oMath xmlns:m="http://schemas.openxmlformats.org/officeDocument/2006/math">
                    <m:sSub>
                      <m:sSubPr>
                        <m:ctrlPr>
                          <a:rPr lang="en-GR"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𝑍</m:t>
                        </m:r>
                      </m:e>
                      <m:sub>
                        <m:d>
                          <m:dPr>
                            <m:begChr m:val="|"/>
                            <m:endChr m:val="|"/>
                            <m:ctrlPr>
                              <a:rPr lang="en-GR" sz="1200" i="1" kern="1200">
                                <a:solidFill>
                                  <a:schemeClr val="tx1"/>
                                </a:solidFill>
                                <a:effectLst/>
                                <a:latin typeface="Cambria Math" panose="02040503050406030204" pitchFamily="18" charset="0"/>
                                <a:ea typeface="+mn-ea"/>
                                <a:cs typeface="+mn-cs"/>
                              </a:rPr>
                            </m:ctrlPr>
                          </m:dPr>
                          <m:e>
                            <m:sSub>
                              <m:sSubPr>
                                <m:ctrlPr>
                                  <a:rPr lang="en-GR"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𝑀</m:t>
                                </m:r>
                              </m:e>
                              <m:sub>
                                <m:r>
                                  <a:rPr lang="en-US" sz="1200" i="1" kern="1200">
                                    <a:solidFill>
                                      <a:schemeClr val="tx1"/>
                                    </a:solidFill>
                                    <a:effectLst/>
                                    <a:latin typeface="Cambria Math" panose="02040503050406030204" pitchFamily="18" charset="0"/>
                                    <a:ea typeface="+mn-ea"/>
                                    <a:cs typeface="+mn-cs"/>
                                  </a:rPr>
                                  <m:t>𝑖</m:t>
                                </m:r>
                              </m:sub>
                            </m:sSub>
                          </m:e>
                        </m:d>
                        <m:r>
                          <a:rPr lang="el-GR" sz="1200" i="1" kern="1200">
                            <a:solidFill>
                              <a:schemeClr val="tx1"/>
                            </a:solidFill>
                            <a:effectLst/>
                            <a:latin typeface="Cambria Math" panose="02040503050406030204" pitchFamily="18" charset="0"/>
                            <a:ea typeface="+mn-ea"/>
                            <a:cs typeface="+mn-cs"/>
                          </a:rPr>
                          <m:t>×|</m:t>
                        </m:r>
                        <m:sSub>
                          <m:sSubPr>
                            <m:ctrlPr>
                              <a:rPr lang="en-GR"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𝑀</m:t>
                            </m:r>
                          </m:e>
                          <m:sub>
                            <m:r>
                              <a:rPr lang="en-US" sz="1200" i="1" kern="1200">
                                <a:solidFill>
                                  <a:schemeClr val="tx1"/>
                                </a:solidFill>
                                <a:effectLst/>
                                <a:latin typeface="Cambria Math" panose="02040503050406030204" pitchFamily="18" charset="0"/>
                                <a:ea typeface="+mn-ea"/>
                                <a:cs typeface="+mn-cs"/>
                              </a:rPr>
                              <m:t>𝑗</m:t>
                            </m:r>
                          </m:sub>
                        </m:sSub>
                        <m:r>
                          <a:rPr lang="el-GR" sz="1200" i="1" kern="1200">
                            <a:solidFill>
                              <a:schemeClr val="tx1"/>
                            </a:solidFill>
                            <a:effectLst/>
                            <a:latin typeface="Cambria Math" panose="02040503050406030204" pitchFamily="18" charset="0"/>
                            <a:ea typeface="+mn-ea"/>
                            <a:cs typeface="+mn-cs"/>
                          </a:rPr>
                          <m:t>|</m:t>
                        </m:r>
                      </m:sub>
                    </m:sSub>
                  </m:oMath>
                </a14:m>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διάστασης  </a:t>
                </a:r>
                <a:r>
                  <a:rPr lang="en-US" sz="1200" kern="1200" dirty="0">
                    <a:solidFill>
                      <a:schemeClr val="tx1"/>
                    </a:solidFill>
                    <a:effectLst/>
                    <a:latin typeface="+mn-lt"/>
                    <a:ea typeface="+mn-ea"/>
                    <a:cs typeface="+mn-cs"/>
                  </a:rPr>
                  <a:t>mi</a:t>
                </a:r>
                <a:r>
                  <a:rPr lang="el-GR"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m</a:t>
                </a:r>
                <a:r>
                  <a:rPr lang="el-GR" sz="1200" kern="1200" dirty="0">
                    <a:solidFill>
                      <a:schemeClr val="tx1"/>
                    </a:solidFill>
                    <a:effectLst/>
                    <a:latin typeface="+mn-lt"/>
                    <a:ea typeface="+mn-ea"/>
                    <a:cs typeface="+mn-cs"/>
                  </a:rPr>
                  <a:t>j όπου τα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είναι ο </a:t>
                </a:r>
                <a:r>
                  <a:rPr lang="el-GR" sz="1200" kern="1200" dirty="0" err="1">
                    <a:solidFill>
                      <a:schemeClr val="tx1"/>
                    </a:solidFill>
                    <a:effectLst/>
                    <a:latin typeface="+mn-lt"/>
                    <a:ea typeface="+mn-ea"/>
                    <a:cs typeface="+mn-cs"/>
                  </a:rPr>
                  <a:t>πληθικός</a:t>
                </a:r>
                <a:r>
                  <a:rPr lang="el-GR" sz="1200" kern="1200" dirty="0">
                    <a:solidFill>
                      <a:schemeClr val="tx1"/>
                    </a:solidFill>
                    <a:effectLst/>
                    <a:latin typeface="+mn-lt"/>
                    <a:ea typeface="+mn-ea"/>
                    <a:cs typeface="+mn-cs"/>
                  </a:rPr>
                  <a:t> αριθμός των συνόλων εννοιών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αντίστοιχα.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Για τον υπολογισμό της σημασιολογικής ομοιότητας των εννοιών, χρησιμοποιήθηκαν τα μέτρα </a:t>
                </a:r>
                <a:r>
                  <a:rPr lang="en-US" sz="1200" kern="1200" dirty="0" err="1">
                    <a:solidFill>
                      <a:schemeClr val="tx1"/>
                    </a:solidFill>
                    <a:effectLst/>
                    <a:latin typeface="+mn-lt"/>
                    <a:ea typeface="+mn-ea"/>
                    <a:cs typeface="+mn-cs"/>
                  </a:rPr>
                  <a:t>wup</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err="1">
                    <a:solidFill>
                      <a:schemeClr val="tx1"/>
                    </a:solidFill>
                    <a:effectLst/>
                    <a:latin typeface="+mn-lt"/>
                    <a:ea typeface="+mn-ea"/>
                    <a:cs typeface="+mn-cs"/>
                  </a:rPr>
                  <a:t>jcn</a:t>
                </a:r>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Αυτά, υπολογίζουν την ομοιότητα μεταξύ των δύο εννοιών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i,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j σύμφωνα με το βάθος των δύο εννοιών στη λεξική βάση δεδομένων και τον πιο συγκεκριμένο πρόγονο κόμβο (</a:t>
                </a:r>
                <a:r>
                  <a:rPr lang="el-GR" sz="1200" kern="1200" dirty="0" err="1">
                    <a:solidFill>
                      <a:schemeClr val="tx1"/>
                    </a:solidFill>
                    <a:effectLst/>
                    <a:latin typeface="+mn-lt"/>
                    <a:ea typeface="+mn-ea"/>
                    <a:cs typeface="+mn-cs"/>
                  </a:rPr>
                  <a:t>msa</a:t>
                </a:r>
                <a:r>
                  <a:rPr lang="el-GR" sz="1200" kern="1200" dirty="0">
                    <a:solidFill>
                      <a:schemeClr val="tx1"/>
                    </a:solidFill>
                    <a:effectLst/>
                    <a:latin typeface="+mn-lt"/>
                    <a:ea typeface="+mn-ea"/>
                    <a:cs typeface="+mn-cs"/>
                  </a:rPr>
                  <a:t>) των δύο εννοιών</a:t>
                </a:r>
                <a:r>
                  <a:rPr lang="en-US" sz="1200" kern="1200" dirty="0">
                    <a:solidFill>
                      <a:schemeClr val="tx1"/>
                    </a:solidFill>
                    <a:effectLst/>
                    <a:latin typeface="+mn-lt"/>
                    <a:ea typeface="+mn-ea"/>
                    <a:cs typeface="+mn-cs"/>
                  </a:rPr>
                  <a:t>.</a:t>
                </a:r>
                <a:br>
                  <a:rPr lang="el-GR" sz="1200" kern="1200" dirty="0">
                    <a:solidFill>
                      <a:schemeClr val="tx1"/>
                    </a:solidFill>
                    <a:effectLst/>
                    <a:latin typeface="+mn-lt"/>
                    <a:ea typeface="+mn-ea"/>
                    <a:cs typeface="+mn-cs"/>
                  </a:rPr>
                </a:b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Information </a:t>
                </a:r>
                <a:r>
                  <a:rPr lang="el-GR" sz="1200" kern="1200" dirty="0">
                    <a:solidFill>
                      <a:schemeClr val="tx1"/>
                    </a:solidFill>
                    <a:effectLst/>
                    <a:latin typeface="+mn-lt"/>
                    <a:ea typeface="+mn-ea"/>
                    <a:cs typeface="+mn-cs"/>
                  </a:rPr>
                  <a:t>C</a:t>
                </a:r>
                <a:r>
                  <a:rPr lang="en-US" sz="1200" kern="1200" dirty="0" err="1">
                    <a:solidFill>
                      <a:schemeClr val="tx1"/>
                    </a:solidFill>
                    <a:effectLst/>
                    <a:latin typeface="+mn-lt"/>
                    <a:ea typeface="+mn-ea"/>
                    <a:cs typeface="+mn-cs"/>
                  </a:rPr>
                  <a:t>ontent</a:t>
                </a:r>
                <a:r>
                  <a:rPr lang="el-GR" sz="1200" kern="1200" dirty="0">
                    <a:solidFill>
                      <a:schemeClr val="tx1"/>
                    </a:solidFill>
                    <a:effectLst/>
                    <a:latin typeface="+mn-lt"/>
                    <a:ea typeface="+mn-ea"/>
                    <a:cs typeface="+mn-cs"/>
                  </a:rPr>
                  <a:t> είναι η πληροφορία ενός περιεχομένου μιας ευρύτερης έννοιας c που προέρχεται από ένα </a:t>
                </a:r>
                <a:r>
                  <a:rPr lang="el-GR" sz="1200" kern="1200" dirty="0" err="1">
                    <a:solidFill>
                      <a:schemeClr val="tx1"/>
                    </a:solidFill>
                    <a:effectLst/>
                    <a:latin typeface="+mn-lt"/>
                    <a:ea typeface="+mn-ea"/>
                    <a:cs typeface="+mn-cs"/>
                  </a:rPr>
                  <a:t>corpus</a:t>
                </a:r>
                <a:r>
                  <a:rPr lang="el-GR" sz="1200" kern="1200" dirty="0">
                    <a:solidFill>
                      <a:schemeClr val="tx1"/>
                    </a:solidFill>
                    <a:effectLst/>
                    <a:latin typeface="+mn-lt"/>
                    <a:ea typeface="+mn-ea"/>
                    <a:cs typeface="+mn-cs"/>
                  </a:rPr>
                  <a:t> και πρόκειται για εναλλακτική έκφραση πιθανότητας που δηλώνει το βαθμό έκπληξης σχετικά με την εμφάνιση μιας λέξης.</a:t>
                </a:r>
                <a:endParaRPr lang="en-GR" sz="1200" kern="1200" dirty="0">
                  <a:solidFill>
                    <a:schemeClr val="tx1"/>
                  </a:solidFill>
                  <a:effectLst/>
                  <a:latin typeface="+mn-lt"/>
                  <a:ea typeface="+mn-ea"/>
                  <a:cs typeface="+mn-cs"/>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mc:Choice>
        <mc:Fallback xmlns="">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a:t>
                </a:r>
              </a:p>
              <a:p>
                <a:pPr rtl="0"/>
                <a:endParaRPr lang="en-US"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ομοιότητες ανά ζεύγη εννοιών χρησιμοποιούνται για να φτιαχτεί ο πίνακας Ζ. Οι αποδόσεις (των στρατηγικών) για κάθε παιχνίδι ανάμεσα σε μια λέξη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a:solidFill>
                      <a:schemeClr val="tx1"/>
                    </a:solidFill>
                    <a:effectLst/>
                    <a:latin typeface="+mn-lt"/>
                    <a:ea typeface="+mn-ea"/>
                    <a:cs typeface="+mn-cs"/>
                  </a:rPr>
                  <a:t>j</a:t>
                </a:r>
                <a:r>
                  <a:rPr lang="el-GR" sz="1200" kern="1200" dirty="0">
                    <a:solidFill>
                      <a:schemeClr val="tx1"/>
                    </a:solidFill>
                    <a:effectLst/>
                    <a:latin typeface="+mn-lt"/>
                    <a:ea typeface="+mn-ea"/>
                    <a:cs typeface="+mn-cs"/>
                  </a:rPr>
                  <a:t>, λαμβάνονται από τον αντίστοιχο </a:t>
                </a:r>
                <a:r>
                  <a:rPr lang="el-GR" sz="1200" kern="1200" dirty="0" err="1">
                    <a:solidFill>
                      <a:schemeClr val="tx1"/>
                    </a:solidFill>
                    <a:effectLst/>
                    <a:latin typeface="+mn-lt"/>
                    <a:ea typeface="+mn-ea"/>
                    <a:cs typeface="+mn-cs"/>
                  </a:rPr>
                  <a:t>υποπίνακα</a:t>
                </a:r>
                <a:r>
                  <a:rPr lang="el-GR"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𝑍</a:t>
                </a:r>
                <a:r>
                  <a:rPr lang="en-GR"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𝑀</a:t>
                </a:r>
                <a:r>
                  <a:rPr lang="en-GR"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𝑖 |</a:t>
                </a:r>
                <a:r>
                  <a:rPr lang="el-GR"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𝑀</a:t>
                </a:r>
                <a:r>
                  <a:rPr lang="en-GR"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𝑗</a:t>
                </a:r>
                <a:r>
                  <a:rPr lang="el-GR" sz="1200" i="0" kern="1200">
                    <a:solidFill>
                      <a:schemeClr val="tx1"/>
                    </a:solidFill>
                    <a:effectLst/>
                    <a:latin typeface="+mn-lt"/>
                    <a:ea typeface="+mn-ea"/>
                    <a:cs typeface="+mn-cs"/>
                  </a:rPr>
                  <a:t> |</a:t>
                </a:r>
                <a:r>
                  <a:rPr lang="en-GR"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διάστασης  </a:t>
                </a:r>
                <a:r>
                  <a:rPr lang="en-US" sz="1200" kern="1200" dirty="0">
                    <a:solidFill>
                      <a:schemeClr val="tx1"/>
                    </a:solidFill>
                    <a:effectLst/>
                    <a:latin typeface="+mn-lt"/>
                    <a:ea typeface="+mn-ea"/>
                    <a:cs typeface="+mn-cs"/>
                  </a:rPr>
                  <a:t>mi</a:t>
                </a:r>
                <a:r>
                  <a:rPr lang="el-GR"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m</a:t>
                </a:r>
                <a:r>
                  <a:rPr lang="el-GR" sz="1200" kern="1200" dirty="0">
                    <a:solidFill>
                      <a:schemeClr val="tx1"/>
                    </a:solidFill>
                    <a:effectLst/>
                    <a:latin typeface="+mn-lt"/>
                    <a:ea typeface="+mn-ea"/>
                    <a:cs typeface="+mn-cs"/>
                  </a:rPr>
                  <a:t>j όπου τα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είναι ο </a:t>
                </a:r>
                <a:r>
                  <a:rPr lang="el-GR" sz="1200" kern="1200" dirty="0" err="1">
                    <a:solidFill>
                      <a:schemeClr val="tx1"/>
                    </a:solidFill>
                    <a:effectLst/>
                    <a:latin typeface="+mn-lt"/>
                    <a:ea typeface="+mn-ea"/>
                    <a:cs typeface="+mn-cs"/>
                  </a:rPr>
                  <a:t>πληθικός</a:t>
                </a:r>
                <a:r>
                  <a:rPr lang="el-GR" sz="1200" kern="1200" dirty="0">
                    <a:solidFill>
                      <a:schemeClr val="tx1"/>
                    </a:solidFill>
                    <a:effectLst/>
                    <a:latin typeface="+mn-lt"/>
                    <a:ea typeface="+mn-ea"/>
                    <a:cs typeface="+mn-cs"/>
                  </a:rPr>
                  <a:t> αριθμός των συνόλων εννοιών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αντίστοιχα.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Για τον υπολογισμό της σημασιολογικής ομοιότητας των εννοιών, χρησιμοποιήθηκαν τα μέτρα </a:t>
                </a:r>
                <a:r>
                  <a:rPr lang="en-US" sz="1200" kern="1200" dirty="0" err="1">
                    <a:solidFill>
                      <a:schemeClr val="tx1"/>
                    </a:solidFill>
                    <a:effectLst/>
                    <a:latin typeface="+mn-lt"/>
                    <a:ea typeface="+mn-ea"/>
                    <a:cs typeface="+mn-cs"/>
                  </a:rPr>
                  <a:t>wup</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err="1">
                    <a:solidFill>
                      <a:schemeClr val="tx1"/>
                    </a:solidFill>
                    <a:effectLst/>
                    <a:latin typeface="+mn-lt"/>
                    <a:ea typeface="+mn-ea"/>
                    <a:cs typeface="+mn-cs"/>
                  </a:rPr>
                  <a:t>jcn</a:t>
                </a:r>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Αυτά, υπολογίζουν την ομοιότητα μεταξύ των δύο εννοιών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i,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j σύμφωνα με το βάθος των δύο εννοιών στη λεξική βάση δεδομένων και τον πιο συγκεκριμένο πρόγονο κόμβο (</a:t>
                </a:r>
                <a:r>
                  <a:rPr lang="el-GR" sz="1200" kern="1200" dirty="0" err="1">
                    <a:solidFill>
                      <a:schemeClr val="tx1"/>
                    </a:solidFill>
                    <a:effectLst/>
                    <a:latin typeface="+mn-lt"/>
                    <a:ea typeface="+mn-ea"/>
                    <a:cs typeface="+mn-cs"/>
                  </a:rPr>
                  <a:t>msa</a:t>
                </a:r>
                <a:r>
                  <a:rPr lang="el-GR" sz="1200" kern="1200" dirty="0">
                    <a:solidFill>
                      <a:schemeClr val="tx1"/>
                    </a:solidFill>
                    <a:effectLst/>
                    <a:latin typeface="+mn-lt"/>
                    <a:ea typeface="+mn-ea"/>
                    <a:cs typeface="+mn-cs"/>
                  </a:rPr>
                  <a:t>) των δύο εννοιών</a:t>
                </a:r>
                <a:r>
                  <a:rPr lang="en-US" sz="1200" kern="1200" dirty="0">
                    <a:solidFill>
                      <a:schemeClr val="tx1"/>
                    </a:solidFill>
                    <a:effectLst/>
                    <a:latin typeface="+mn-lt"/>
                    <a:ea typeface="+mn-ea"/>
                    <a:cs typeface="+mn-cs"/>
                  </a:rPr>
                  <a:t>.</a:t>
                </a:r>
                <a:br>
                  <a:rPr lang="el-GR" sz="1200" kern="1200" dirty="0">
                    <a:solidFill>
                      <a:schemeClr val="tx1"/>
                    </a:solidFill>
                    <a:effectLst/>
                    <a:latin typeface="+mn-lt"/>
                    <a:ea typeface="+mn-ea"/>
                    <a:cs typeface="+mn-cs"/>
                  </a:rPr>
                </a:b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Information </a:t>
                </a:r>
                <a:r>
                  <a:rPr lang="el-GR" sz="1200" kern="1200" dirty="0">
                    <a:solidFill>
                      <a:schemeClr val="tx1"/>
                    </a:solidFill>
                    <a:effectLst/>
                    <a:latin typeface="+mn-lt"/>
                    <a:ea typeface="+mn-ea"/>
                    <a:cs typeface="+mn-cs"/>
                  </a:rPr>
                  <a:t>C</a:t>
                </a:r>
                <a:r>
                  <a:rPr lang="en-US" sz="1200" kern="1200" dirty="0" err="1">
                    <a:solidFill>
                      <a:schemeClr val="tx1"/>
                    </a:solidFill>
                    <a:effectLst/>
                    <a:latin typeface="+mn-lt"/>
                    <a:ea typeface="+mn-ea"/>
                    <a:cs typeface="+mn-cs"/>
                  </a:rPr>
                  <a:t>ontent</a:t>
                </a:r>
                <a:r>
                  <a:rPr lang="el-GR" sz="1200" kern="1200" dirty="0">
                    <a:solidFill>
                      <a:schemeClr val="tx1"/>
                    </a:solidFill>
                    <a:effectLst/>
                    <a:latin typeface="+mn-lt"/>
                    <a:ea typeface="+mn-ea"/>
                    <a:cs typeface="+mn-cs"/>
                  </a:rPr>
                  <a:t> είναι η πληροφορία ενός περιεχομένου μιας ευρύτερης έννοιας c που προέρχεται από ένα </a:t>
                </a:r>
                <a:r>
                  <a:rPr lang="el-GR" sz="1200" kern="1200" dirty="0" err="1">
                    <a:solidFill>
                      <a:schemeClr val="tx1"/>
                    </a:solidFill>
                    <a:effectLst/>
                    <a:latin typeface="+mn-lt"/>
                    <a:ea typeface="+mn-ea"/>
                    <a:cs typeface="+mn-cs"/>
                  </a:rPr>
                  <a:t>corpus</a:t>
                </a:r>
                <a:r>
                  <a:rPr lang="el-GR" sz="1200" kern="1200" dirty="0">
                    <a:solidFill>
                      <a:schemeClr val="tx1"/>
                    </a:solidFill>
                    <a:effectLst/>
                    <a:latin typeface="+mn-lt"/>
                    <a:ea typeface="+mn-ea"/>
                    <a:cs typeface="+mn-cs"/>
                  </a:rPr>
                  <a:t> και πρόκειται για εναλλακτική έκφραση πιθανότητας που δηλώνει το βαθμό έκπληξης σχετικά με την εμφάνιση μιας λέξης.</a:t>
                </a:r>
                <a:endParaRPr lang="en-GR" sz="1200" kern="1200" dirty="0">
                  <a:solidFill>
                    <a:schemeClr val="tx1"/>
                  </a:solidFill>
                  <a:effectLst/>
                  <a:latin typeface="+mn-lt"/>
                  <a:ea typeface="+mn-ea"/>
                  <a:cs typeface="+mn-cs"/>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 </a:t>
            </a:r>
          </a:p>
          <a:p>
            <a:pPr rtl="0"/>
            <a:endParaRPr lang="el-GR"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συσχέτιση</a:t>
            </a:r>
            <a:r>
              <a:rPr lang="en-US" sz="1200" kern="1200" dirty="0">
                <a:solidFill>
                  <a:schemeClr val="tx1"/>
                </a:solidFill>
                <a:effectLst/>
                <a:latin typeface="+mn-lt"/>
                <a:ea typeface="+mn-ea"/>
                <a:cs typeface="+mn-cs"/>
              </a:rPr>
              <a:t>,</a:t>
            </a:r>
            <a:r>
              <a:rPr lang="el-GR" sz="1200" kern="1200" dirty="0">
                <a:solidFill>
                  <a:schemeClr val="tx1"/>
                </a:solidFill>
                <a:effectLst/>
                <a:latin typeface="+mn-lt"/>
                <a:ea typeface="+mn-ea"/>
                <a:cs typeface="+mn-cs"/>
              </a:rPr>
              <a:t> είναι η ομοιότητα ανάμεσα στους ορισμούς δύο ευρύτερων εννοιών</a:t>
            </a:r>
            <a:r>
              <a:rPr lang="en-US" sz="1200" kern="1200" dirty="0">
                <a:solidFill>
                  <a:schemeClr val="tx1"/>
                </a:solidFill>
                <a:effectLst/>
                <a:latin typeface="+mn-lt"/>
                <a:ea typeface="+mn-ea"/>
                <a:cs typeface="+mn-cs"/>
              </a:rPr>
              <a:t>, o</a:t>
            </a:r>
            <a:r>
              <a:rPr lang="el-GR" sz="1200" kern="1200" dirty="0">
                <a:solidFill>
                  <a:schemeClr val="tx1"/>
                </a:solidFill>
                <a:effectLst/>
                <a:latin typeface="+mn-lt"/>
                <a:ea typeface="+mn-ea"/>
                <a:cs typeface="+mn-cs"/>
              </a:rPr>
              <a:t>πότε και τα μέτρα συσχέτισης είναι πιο γενικά.</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Οι ορισμοί των εννοιών χρησιμοποιούνται για να φτιάξουν ένα διάνυσμα </a:t>
            </a:r>
            <a:r>
              <a:rPr lang="el-GR" sz="1200" kern="1200" dirty="0" err="1">
                <a:solidFill>
                  <a:schemeClr val="tx1"/>
                </a:solidFill>
                <a:effectLst/>
                <a:latin typeface="+mn-lt"/>
                <a:ea typeface="+mn-ea"/>
                <a:cs typeface="+mn-cs"/>
              </a:rPr>
              <a:t>συνεμφάνισης</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vi</a:t>
            </a:r>
            <a:r>
              <a:rPr lang="el-GR" sz="1200" kern="1200" dirty="0">
                <a:solidFill>
                  <a:schemeClr val="tx1"/>
                </a:solidFill>
                <a:effectLst/>
                <a:latin typeface="+mn-lt"/>
                <a:ea typeface="+mn-ea"/>
                <a:cs typeface="+mn-cs"/>
              </a:rPr>
              <a:t> = (wi1 , wi2 ..., w</a:t>
            </a:r>
            <a:r>
              <a:rPr lang="en-US" sz="1200" kern="1200" dirty="0">
                <a:solidFill>
                  <a:schemeClr val="tx1"/>
                </a:solidFill>
                <a:effectLst/>
                <a:latin typeface="+mn-lt"/>
                <a:ea typeface="+mn-ea"/>
                <a:cs typeface="+mn-cs"/>
              </a:rPr>
              <a:t>in</a:t>
            </a:r>
            <a:r>
              <a:rPr lang="el-GR" sz="1200" kern="1200" dirty="0">
                <a:solidFill>
                  <a:schemeClr val="tx1"/>
                </a:solidFill>
                <a:effectLst/>
                <a:latin typeface="+mn-lt"/>
                <a:ea typeface="+mn-ea"/>
                <a:cs typeface="+mn-cs"/>
              </a:rPr>
              <a:t> ) όπου για κάθε έννοια i, το w αντιπροσωπεύει τον αριθμό των φορών που εμφανίζεται η λέξη και n είναι ο συνολικός αριθμός διαφορετικών λέξεων (τύπων) στο </a:t>
            </a:r>
            <a:r>
              <a:rPr lang="el-GR" sz="1200" kern="1200" dirty="0" err="1">
                <a:solidFill>
                  <a:schemeClr val="tx1"/>
                </a:solidFill>
                <a:effectLst/>
                <a:latin typeface="+mn-lt"/>
                <a:ea typeface="+mn-ea"/>
                <a:cs typeface="+mn-cs"/>
              </a:rPr>
              <a:t>corpus</a:t>
            </a:r>
            <a:r>
              <a:rPr lang="el-GR" sz="1200" kern="1200" dirty="0">
                <a:solidFill>
                  <a:schemeClr val="tx1"/>
                </a:solidFill>
                <a:effectLst/>
                <a:latin typeface="+mn-lt"/>
                <a:ea typeface="+mn-ea"/>
                <a:cs typeface="+mn-cs"/>
              </a:rPr>
              <a:t>. Αυτή η αναπαράσταση επιτρέπει την προβολή τους στο διανυσματικό χώρο για τη διεξαγωγή πειραμάτων και μελετών.</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Στα πειράματα της παρούσας έρευνας, χρησιμοποιήθηκε το μέτρο ομοιότητας </a:t>
            </a:r>
            <a:r>
              <a:rPr lang="el-GR" sz="1200" kern="1200" dirty="0" err="1">
                <a:solidFill>
                  <a:schemeClr val="tx1"/>
                </a:solidFill>
                <a:effectLst/>
                <a:latin typeface="+mn-lt"/>
                <a:ea typeface="+mn-ea"/>
                <a:cs typeface="+mn-cs"/>
              </a:rPr>
              <a:t>συνημιτόνου</a:t>
            </a:r>
            <a:r>
              <a:rPr lang="el-GR" sz="1200" kern="1200" dirty="0">
                <a:solidFill>
                  <a:schemeClr val="tx1"/>
                </a:solidFill>
                <a:effectLst/>
                <a:latin typeface="+mn-lt"/>
                <a:ea typeface="+mn-ea"/>
                <a:cs typeface="+mn-cs"/>
              </a:rPr>
              <a:t> της γωνίας θ ανάμεσα στα διανύσματα </a:t>
            </a:r>
            <a:r>
              <a:rPr lang="el-GR" sz="1200" kern="1200" dirty="0" err="1">
                <a:solidFill>
                  <a:schemeClr val="tx1"/>
                </a:solidFill>
                <a:effectLst/>
                <a:latin typeface="+mn-lt"/>
                <a:ea typeface="+mn-ea"/>
                <a:cs typeface="+mn-cs"/>
              </a:rPr>
              <a:t>συνεμφάνισης</a:t>
            </a:r>
            <a:r>
              <a:rPr lang="el-GR" sz="1200" kern="1200" dirty="0">
                <a:solidFill>
                  <a:schemeClr val="tx1"/>
                </a:solidFill>
                <a:effectLst/>
                <a:latin typeface="+mn-lt"/>
                <a:ea typeface="+mn-ea"/>
                <a:cs typeface="+mn-cs"/>
              </a:rPr>
              <a:t> δύο διαφορετικών ευρύτερων εννοιών i, j , η οποία εκφράζει τις κοινώς </a:t>
            </a:r>
            <a:r>
              <a:rPr lang="el-GR" sz="1200" kern="1200" dirty="0" err="1">
                <a:solidFill>
                  <a:schemeClr val="tx1"/>
                </a:solidFill>
                <a:effectLst/>
                <a:latin typeface="+mn-lt"/>
                <a:ea typeface="+mn-ea"/>
                <a:cs typeface="+mn-cs"/>
              </a:rPr>
              <a:t>συνεμφανιζόμενες</a:t>
            </a:r>
            <a:r>
              <a:rPr lang="el-GR" sz="1200" kern="1200" dirty="0">
                <a:solidFill>
                  <a:schemeClr val="tx1"/>
                </a:solidFill>
                <a:effectLst/>
                <a:latin typeface="+mn-lt"/>
                <a:ea typeface="+mn-ea"/>
                <a:cs typeface="+mn-cs"/>
              </a:rPr>
              <a:t> λέξεις των 2 </a:t>
            </a:r>
            <a:r>
              <a:rPr lang="el-GR" sz="1200" kern="1200" dirty="0" err="1">
                <a:solidFill>
                  <a:schemeClr val="tx1"/>
                </a:solidFill>
                <a:effectLst/>
                <a:latin typeface="+mn-lt"/>
                <a:ea typeface="+mn-ea"/>
                <a:cs typeface="+mn-cs"/>
              </a:rPr>
              <a:t>concept</a:t>
            </a:r>
            <a:r>
              <a:rPr lang="en-US" sz="1200" kern="1200" dirty="0">
                <a:solidFill>
                  <a:schemeClr val="tx1"/>
                </a:solidFill>
                <a:effectLst/>
                <a:latin typeface="+mn-lt"/>
                <a:ea typeface="+mn-ea"/>
                <a:cs typeface="+mn-cs"/>
              </a:rPr>
              <a:t>s.</a:t>
            </a:r>
            <a:endParaRPr lang="en-GR" sz="1200" kern="1200" dirty="0">
              <a:solidFill>
                <a:schemeClr val="tx1"/>
              </a:solidFill>
              <a:effectLst/>
              <a:latin typeface="+mn-lt"/>
              <a:ea typeface="+mn-ea"/>
              <a:cs typeface="+mn-cs"/>
            </a:endParaRPr>
          </a:p>
          <a:p>
            <a:pPr rtl="0"/>
            <a:endParaRPr lang="en-GB" dirty="0">
              <a:effectLst/>
            </a:endParaRPr>
          </a:p>
          <a:p>
            <a:pPr rtl="0"/>
            <a:br>
              <a:rPr lang="en-GB" dirty="0"/>
            </a:br>
            <a:br>
              <a:rPr lang="en-GB" dirty="0"/>
            </a:br>
            <a:r>
              <a:rPr lang="el-GR" b="0" dirty="0"/>
              <a:t>#</a:t>
            </a:r>
            <a:r>
              <a:rPr lang="en-GB" sz="1200" b="0" i="0" u="none" strike="noStrike" kern="1200" dirty="0">
                <a:solidFill>
                  <a:schemeClr val="tx1"/>
                </a:solidFill>
                <a:effectLst/>
                <a:latin typeface="+mn-lt"/>
                <a:ea typeface="+mn-ea"/>
                <a:cs typeface="+mn-cs"/>
              </a:rPr>
              <a:t>Notes</a:t>
            </a:r>
            <a:endParaRPr lang="en-GB" b="0" dirty="0">
              <a:effectLst/>
            </a:endParaRPr>
          </a:p>
          <a:p>
            <a:pPr rtl="0"/>
            <a:r>
              <a:rPr lang="en-GB" sz="1200" b="0" i="0" u="none" strike="noStrike" kern="1200" dirty="0">
                <a:solidFill>
                  <a:schemeClr val="tx1"/>
                </a:solidFill>
                <a:effectLst/>
                <a:latin typeface="+mn-lt"/>
                <a:ea typeface="+mn-ea"/>
                <a:cs typeface="+mn-cs"/>
              </a:rPr>
              <a:t>K</a:t>
            </a:r>
            <a:r>
              <a:rPr lang="el-GR" sz="1200" b="0" i="0" u="none" strike="noStrike" kern="1200" dirty="0">
                <a:solidFill>
                  <a:schemeClr val="tx1"/>
                </a:solidFill>
                <a:effectLst/>
                <a:latin typeface="+mn-lt"/>
                <a:ea typeface="+mn-ea"/>
                <a:cs typeface="+mn-cs"/>
              </a:rPr>
              <a:t>αι  || </a:t>
            </a:r>
            <a:r>
              <a:rPr lang="en-GB" sz="1200" b="0" i="0" u="none" strike="noStrike" kern="1200" dirty="0">
                <a:solidFill>
                  <a:schemeClr val="tx1"/>
                </a:solidFill>
                <a:effectLst/>
                <a:latin typeface="+mn-lt"/>
                <a:ea typeface="+mn-ea"/>
                <a:cs typeface="+mn-cs"/>
              </a:rPr>
              <a:t>v || </a:t>
            </a:r>
            <a:r>
              <a:rPr lang="el-GR" sz="1200" b="0" i="0" u="none" strike="noStrike" kern="1200" dirty="0">
                <a:solidFill>
                  <a:schemeClr val="tx1"/>
                </a:solidFill>
                <a:effectLst/>
                <a:latin typeface="+mn-lt"/>
                <a:ea typeface="+mn-ea"/>
                <a:cs typeface="+mn-cs"/>
              </a:rPr>
              <a:t>είναι η νόρμα των διανυσμάτων.</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περισσότερο μεγαλώνει η γωνία τόσο μεγαλύτερη γίνεται κάθε φορά η ομοιότητα. </a:t>
            </a:r>
            <a:endParaRPr lang="el-GR" dirty="0">
              <a:effectLst/>
            </a:endParaRPr>
          </a:p>
          <a:p>
            <a:pPr rtl="0"/>
            <a:r>
              <a:rPr lang="el-GR" sz="1200" b="0" i="0" u="none" strike="noStrike" kern="1200" dirty="0">
                <a:solidFill>
                  <a:schemeClr val="tx1"/>
                </a:solidFill>
                <a:effectLst/>
                <a:latin typeface="+mn-lt"/>
                <a:ea typeface="+mn-ea"/>
                <a:cs typeface="+mn-cs"/>
              </a:rPr>
              <a:t>Οι ορισμοί των οποίων προέρχονται από τα </a:t>
            </a:r>
            <a:r>
              <a:rPr lang="en-GB" sz="1200" b="0" i="0" u="none" strike="noStrike" kern="1200" dirty="0">
                <a:solidFill>
                  <a:schemeClr val="tx1"/>
                </a:solidFill>
                <a:effectLst/>
                <a:latin typeface="+mn-lt"/>
                <a:ea typeface="+mn-ea"/>
                <a:cs typeface="+mn-cs"/>
              </a:rPr>
              <a:t>glosses </a:t>
            </a:r>
            <a:r>
              <a:rPr lang="el-GR" sz="1200" b="0" i="0" u="none" strike="noStrike" kern="1200" dirty="0">
                <a:solidFill>
                  <a:schemeClr val="tx1"/>
                </a:solidFill>
                <a:effectLst/>
                <a:latin typeface="+mn-lt"/>
                <a:ea typeface="+mn-ea"/>
                <a:cs typeface="+mn-cs"/>
              </a:rPr>
              <a:t>των </a:t>
            </a:r>
            <a:r>
              <a:rPr lang="en-GB" sz="1200" b="0" i="0" u="none" strike="noStrike" kern="1200" dirty="0" err="1">
                <a:solidFill>
                  <a:schemeClr val="tx1"/>
                </a:solidFill>
                <a:effectLst/>
                <a:latin typeface="+mn-lt"/>
                <a:ea typeface="+mn-ea"/>
                <a:cs typeface="+mn-cs"/>
              </a:rPr>
              <a:t>synsets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a:t>
            </a:r>
            <a:r>
              <a:rPr lang="en-GB" sz="1200" b="0" i="0" u="none" strike="noStrike" kern="1200" dirty="0">
                <a:solidFill>
                  <a:schemeClr val="tx1"/>
                </a:solidFill>
                <a:effectLst/>
                <a:latin typeface="+mn-lt"/>
                <a:ea typeface="+mn-ea"/>
                <a:cs typeface="+mn-cs"/>
              </a:rPr>
              <a:t>gloss </a:t>
            </a:r>
            <a:r>
              <a:rPr lang="el-GR" sz="1200" b="0" i="0" u="none" strike="noStrike" kern="1200" dirty="0">
                <a:solidFill>
                  <a:schemeClr val="tx1"/>
                </a:solidFill>
                <a:effectLst/>
                <a:latin typeface="+mn-lt"/>
                <a:ea typeface="+mn-ea"/>
                <a:cs typeface="+mn-cs"/>
              </a:rPr>
              <a:t>είναι μια σύντομη σημειογραφία, της έννοιας μιας λέξης και </a:t>
            </a:r>
            <a:r>
              <a:rPr lang="en-GB" sz="1200" b="0" i="0" u="none" strike="noStrike" kern="1200" dirty="0" err="1">
                <a:solidFill>
                  <a:schemeClr val="tx1"/>
                </a:solidFill>
                <a:effectLst/>
                <a:latin typeface="+mn-lt"/>
                <a:ea typeface="+mn-ea"/>
                <a:cs typeface="+mn-cs"/>
              </a:rPr>
              <a:t>synset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ένα σύνολο λέξεων που μοιράζονται παρόμοιες έννοιες, δηλαδή ένα σύνολο συνωνύμων].</a:t>
            </a:r>
            <a:endParaRPr lang="el-GR" dirty="0">
              <a:effectLst/>
            </a:endParaRPr>
          </a:p>
          <a:p>
            <a:pPr rtl="0"/>
            <a:r>
              <a:rPr lang="el-GR" sz="1200" b="0" i="0" u="none" strike="noStrike" kern="1200" dirty="0">
                <a:solidFill>
                  <a:schemeClr val="tx1"/>
                </a:solidFill>
                <a:effectLst/>
                <a:latin typeface="+mn-lt"/>
                <a:ea typeface="+mn-ea"/>
                <a:cs typeface="+mn-cs"/>
              </a:rPr>
              <a:t>Συνημίτονο της γωνίας θ ανάμεσα σε δύο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λέξεων </a:t>
            </a:r>
            <a:r>
              <a:rPr lang="en-GB" sz="1200" b="0" i="0" u="none" strike="noStrike" kern="1200" dirty="0" err="1">
                <a:solidFill>
                  <a:schemeClr val="tx1"/>
                </a:solidFill>
                <a:effectLst/>
                <a:latin typeface="+mn-lt"/>
                <a:ea typeface="+mn-ea"/>
                <a:cs typeface="+mn-cs"/>
              </a:rPr>
              <a:t>v_i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v_j</a:t>
            </a:r>
            <a:r>
              <a:rPr lang="en-GB" sz="1200" b="0" i="0" u="none" strike="noStrike" kern="1200" dirty="0">
                <a:solidFill>
                  <a:schemeClr val="tx1"/>
                </a:solidFill>
                <a:effectLst/>
                <a:latin typeface="+mn-lt"/>
                <a:ea typeface="+mn-ea"/>
                <a:cs typeface="+mn-cs"/>
              </a:rPr>
              <a:t>. </a:t>
            </a:r>
            <a:endParaRPr lang="en-GB" dirty="0">
              <a:effectLst/>
            </a:endParaRPr>
          </a:p>
          <a:p>
            <a:r>
              <a:rPr lang="el-GR" sz="1200" b="0" i="0" u="none" strike="noStrike" kern="1200" dirty="0">
                <a:solidFill>
                  <a:schemeClr val="tx1"/>
                </a:solidFill>
                <a:effectLst/>
                <a:latin typeface="+mn-lt"/>
                <a:ea typeface="+mn-ea"/>
                <a:cs typeface="+mn-cs"/>
              </a:rPr>
              <a:t>Στην περίπτωσή μας, επιστρέφει τιμές που κυμαίνονται από 0 έως 1 επειδή οι τιμές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είναι όλες θετικές</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πιο κοντά στο 1 τόσο πιο όμοια είναι τα διανύσματα. </a:t>
            </a:r>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199492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a:t>Theatina</a:t>
                </a:r>
                <a:endParaRPr lang="en-US" dirty="0"/>
              </a:p>
              <a:p>
                <a:endParaRPr lang="el-GR" dirty="0"/>
              </a:p>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Καθώς λοιπόν εξελίσσεται ο χρόνος, σε κάθε επόμενη χρονική στιγμή οι λέξεις «μιμούνται» επιτυχημένες στρατηγικές συμπαικτών τους,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a:t>
                </a:r>
                <a:r>
                  <a:rPr lang="en-US" dirty="0" err="1"/>
                  <a:t>ό</a:t>
                </a:r>
                <a:r>
                  <a:rPr lang="el-GR" dirty="0" err="1"/>
                  <a:t>ταν</a:t>
                </a:r>
                <a:r>
                  <a:rPr lang="el-GR" dirty="0"/>
                  <a:t> δηλαδή η διαφορά από τη μέση απόδοση έχει αρνητικό πρόσημο).</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p>
              <a:p>
                <a:r>
                  <a:rPr lang="el-GR" dirty="0" err="1"/>
                  <a:t>Αυτ</a:t>
                </a:r>
                <a:r>
                  <a:rPr lang="en-US" dirty="0" err="1"/>
                  <a:t>ό</a:t>
                </a:r>
                <a:r>
                  <a:rPr lang="el-GR" dirty="0"/>
                  <a:t> που κάνει ο τύπος είναι να αθροίζει ένα γινόμενο που προέκυψε από τον πολλαπλασιασμό </a:t>
                </a:r>
              </a:p>
              <a:p>
                <a:pPr marL="0" indent="0">
                  <a:buNone/>
                </a:pPr>
                <a:r>
                  <a:rPr lang="el-GR" dirty="0"/>
                  <a:t>-- των διανυσμάτων που αφορούν την ομοιότητα της έννοιας </a:t>
                </a:r>
                <a:r>
                  <a:rPr lang="en-US" dirty="0"/>
                  <a:t>h </a:t>
                </a:r>
                <a:r>
                  <a:rPr lang="el-GR" dirty="0"/>
                  <a:t>του </a:t>
                </a:r>
                <a:r>
                  <a:rPr lang="en-US" dirty="0" err="1"/>
                  <a:t>i</a:t>
                </a:r>
                <a:r>
                  <a:rPr lang="en-US" dirty="0"/>
                  <a:t> , </a:t>
                </a:r>
                <a:r>
                  <a:rPr lang="el-GR" dirty="0"/>
                  <a:t>με όλες τις έννοιες της κάθε γειτονικής της</a:t>
                </a:r>
                <a:r>
                  <a:rPr lang="en-US" dirty="0"/>
                  <a:t> </a:t>
                </a:r>
                <a:endParaRPr lang="el-GR" dirty="0"/>
              </a:p>
              <a:p>
                <a:pPr marL="0" indent="0">
                  <a:buNone/>
                </a:pPr>
                <a:r>
                  <a:rPr lang="el-GR" dirty="0"/>
                  <a:t>-- επί τις προτιμήσεις του </a:t>
                </a:r>
                <a:r>
                  <a:rPr lang="en-US" dirty="0"/>
                  <a:t>j </a:t>
                </a:r>
                <a:r>
                  <a:rPr lang="el-GR" dirty="0"/>
                  <a:t>για τις αντίστοιχές του έννοιες, δηλαδή το διάνυσμα </a:t>
                </a:r>
                <a:r>
                  <a:rPr lang="en-US" dirty="0" err="1"/>
                  <a:t>xj</a:t>
                </a:r>
                <a:r>
                  <a:rPr lang="el-GR" dirty="0"/>
                  <a:t> , </a:t>
                </a:r>
              </a:p>
              <a:p>
                <a:pPr marL="0" indent="0">
                  <a:buNone/>
                </a:pPr>
                <a:r>
                  <a:rPr lang="el-GR" dirty="0">
                    <a:sym typeface="Wingdings" pitchFamily="2" charset="2"/>
                  </a:rPr>
                  <a:t>-&gt; </a:t>
                </a:r>
                <a:r>
                  <a:rPr lang="el-GR" dirty="0"/>
                  <a:t>οπότε έχουμε 1 </a:t>
                </a:r>
                <a:r>
                  <a:rPr lang="en-US" dirty="0"/>
                  <a:t>x</a:t>
                </a:r>
                <a:r>
                  <a:rPr lang="el-GR" dirty="0"/>
                  <a:t> </a:t>
                </a:r>
                <a:r>
                  <a:rPr lang="en-US" dirty="0"/>
                  <a:t>|</a:t>
                </a:r>
                <a:r>
                  <a:rPr lang="en-US" dirty="0" err="1"/>
                  <a:t>Mj</a:t>
                </a:r>
                <a:r>
                  <a:rPr lang="en-US" dirty="0"/>
                  <a:t>| * |</a:t>
                </a:r>
                <a:r>
                  <a:rPr lang="en-US" dirty="0" err="1"/>
                  <a:t>Mj</a:t>
                </a:r>
                <a:r>
                  <a:rPr lang="en-US" dirty="0"/>
                  <a:t>|</a:t>
                </a:r>
                <a:r>
                  <a:rPr lang="el-GR" dirty="0"/>
                  <a:t> </a:t>
                </a:r>
                <a:r>
                  <a:rPr lang="en-US" dirty="0"/>
                  <a:t>x</a:t>
                </a:r>
                <a:r>
                  <a:rPr lang="el-GR" dirty="0"/>
                  <a:t> </a:t>
                </a:r>
                <a:r>
                  <a:rPr lang="en-US" dirty="0"/>
                  <a:t>1</a:t>
                </a:r>
                <a:r>
                  <a:rPr lang="el-GR" dirty="0"/>
                  <a:t> </a:t>
                </a:r>
                <a:r>
                  <a:rPr lang="en-US" dirty="0"/>
                  <a:t> </a:t>
                </a:r>
                <a:endParaRPr lang="el-GR" dirty="0"/>
              </a:p>
              <a:p>
                <a:pPr marL="0" indent="0">
                  <a:buNone/>
                </a:pPr>
                <a:r>
                  <a:rPr lang="el-GR" dirty="0">
                    <a:sym typeface="Wingdings" pitchFamily="2" charset="2"/>
                  </a:rPr>
                  <a:t>-&gt; </a:t>
                </a:r>
                <a:r>
                  <a:rPr lang="el-GR" dirty="0"/>
                  <a:t>δεν αναφέρεται σωστά στον τύπο που παρατίθεται, αλλά εννοούν ανάστροφο</a:t>
                </a:r>
                <a:r>
                  <a:rPr lang="en-US" dirty="0"/>
                  <a:t> </a:t>
                </a:r>
                <a:r>
                  <a:rPr lang="el-GR" dirty="0"/>
                  <a:t>του </a:t>
                </a:r>
                <a:r>
                  <a:rPr lang="en-US" dirty="0" err="1"/>
                  <a:t>sj</a:t>
                </a:r>
                <a:r>
                  <a:rPr lang="en-US" dirty="0"/>
                  <a:t> </a:t>
                </a:r>
                <a:r>
                  <a:rPr lang="en-US" dirty="0" err="1"/>
                  <a:t>ώ</a:t>
                </a:r>
                <a:r>
                  <a:rPr lang="el-GR" dirty="0" err="1"/>
                  <a:t>στε</a:t>
                </a:r>
                <a:r>
                  <a:rPr lang="el-GR" dirty="0"/>
                  <a:t> να </a:t>
                </a:r>
                <a:r>
                  <a:rPr lang="el-GR" dirty="0" err="1"/>
                  <a:t>μπορει</a:t>
                </a:r>
                <a:r>
                  <a:rPr lang="el-GR" dirty="0"/>
                  <a:t> να </a:t>
                </a:r>
                <a:r>
                  <a:rPr lang="el-GR" dirty="0" err="1"/>
                  <a:t>γινει</a:t>
                </a:r>
                <a:r>
                  <a:rPr lang="el-GR" dirty="0"/>
                  <a:t> ο πολλαπλασιασμός (</a:t>
                </a:r>
                <a:r>
                  <a:rPr lang="el-GR" dirty="0" err="1"/>
                  <a:t>αλλιως</a:t>
                </a:r>
                <a:r>
                  <a:rPr lang="el-GR" dirty="0"/>
                  <a:t> έπρεπε να προσθέσουν έξτρα άθροισμα μέσα στο άθροισμα!!)</a:t>
                </a:r>
              </a:p>
              <a:p>
                <a:pPr marL="0" indent="0">
                  <a:buNone/>
                </a:pPr>
                <a:r>
                  <a:rPr lang="el-GR" dirty="0"/>
                  <a:t>-- επί την ομοιότητα των λέξεων </a:t>
                </a:r>
                <a:r>
                  <a:rPr lang="en-US" dirty="0" err="1"/>
                  <a:t>i</a:t>
                </a:r>
                <a:r>
                  <a:rPr lang="en-US" dirty="0"/>
                  <a:t>, j</a:t>
                </a:r>
                <a:endParaRPr lang="el-GR" dirty="0"/>
              </a:p>
              <a:p>
                <a:endParaRPr lang="el-GR" dirty="0"/>
              </a:p>
              <a:p>
                <a14:m>
                  <m:oMath xmlns:m="http://schemas.openxmlformats.org/officeDocument/2006/math">
                    <m:sSup>
                      <m:sSupPr>
                        <m:ctrlPr>
                          <a:rPr lang="en-US" sz="1200" i="1" smtClean="0">
                            <a:latin typeface="Cambria Math" panose="02040503050406030204" pitchFamily="18" charset="0"/>
                          </a:rPr>
                        </m:ctrlPr>
                      </m:sSupPr>
                      <m:e>
                        <m:r>
                          <a:rPr lang="en-US" sz="1200" i="1">
                            <a:latin typeface="Cambria Math" panose="02040503050406030204" pitchFamily="18" charset="0"/>
                          </a:rPr>
                          <m:t> </m:t>
                        </m:r>
                        <m:r>
                          <a:rPr lang="en-US" sz="1200" i="1">
                            <a:latin typeface="Cambria Math" panose="02040503050406030204" pitchFamily="18" charset="0"/>
                          </a:rPr>
                          <m:t>𝑒</m:t>
                        </m:r>
                      </m:e>
                      <m:sup>
                        <m:r>
                          <a:rPr lang="en-US" sz="1200" i="1">
                            <a:latin typeface="Cambria Math" panose="02040503050406030204" pitchFamily="18" charset="0"/>
                          </a:rPr>
                          <m:t>h</m:t>
                        </m:r>
                      </m:sup>
                    </m:sSup>
                    <m:r>
                      <a:rPr lang="en-US" sz="1200" b="0" i="1" smtClean="0">
                        <a:latin typeface="Cambria Math" panose="02040503050406030204" pitchFamily="18" charset="0"/>
                      </a:rPr>
                      <m:t>→</m:t>
                    </m:r>
                  </m:oMath>
                </a14:m>
                <a:r>
                  <a:rPr lang="el-GR" dirty="0"/>
                  <a:t> </a:t>
                </a:r>
                <a:r>
                  <a:rPr lang="el-GR" dirty="0" err="1"/>
                  <a:t>μοναδιαίο</a:t>
                </a:r>
                <a:r>
                  <a:rPr lang="el-GR" dirty="0"/>
                  <a:t> διάνυσμα</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 </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𝑗</m:t>
                        </m:r>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𝑖</m:t>
                            </m:r>
                          </m:sub>
                        </m:sSub>
                      </m:sub>
                      <m:sup/>
                      <m:e>
                        <m:r>
                          <a:rPr lang="en-US" sz="1200" b="0" i="1" smtClean="0">
                            <a:latin typeface="Cambria Math" panose="02040503050406030204" pitchFamily="18" charset="0"/>
                          </a:rPr>
                          <m:t> </m:t>
                        </m:r>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𝑇</m:t>
                            </m:r>
                          </m:sup>
                        </m:sSubSup>
                        <m:d>
                          <m:dPr>
                            <m:ctrlPr>
                              <a:rPr lang="en-US" sz="1200" i="1">
                                <a:latin typeface="Cambria Math" panose="02040503050406030204" pitchFamily="18" charset="0"/>
                              </a:rPr>
                            </m:ctrlPr>
                          </m:dPr>
                          <m:e>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e>
                        </m:d>
                      </m:e>
                    </m:nary>
                    <m:r>
                      <a:rPr lang="el-GR" sz="1200" b="0" i="1" smtClean="0">
                        <a:latin typeface="Cambria Math" panose="02040503050406030204" pitchFamily="18" charset="0"/>
                      </a:rPr>
                      <m:t>→</m:t>
                    </m:r>
                  </m:oMath>
                </a14:m>
                <a:r>
                  <a:rPr lang="el-GR" dirty="0"/>
                  <a:t> </a:t>
                </a:r>
                <a:r>
                  <a:rPr lang="en-US" dirty="0"/>
                  <a:t>average</a:t>
                </a:r>
                <a:r>
                  <a:rPr lang="en-US" baseline="0" dirty="0"/>
                  <a:t> fitness of population </a:t>
                </a:r>
                <a:r>
                  <a:rPr lang="en-US" baseline="0" dirty="0" err="1"/>
                  <a:t>i</a:t>
                </a:r>
                <a:endParaRPr lang="el-GR" dirty="0"/>
              </a:p>
              <a:p>
                <a:endParaRPr lang="en-GR" dirty="0"/>
              </a:p>
            </p:txBody>
          </p:sp>
        </mc:Choice>
        <mc:Fallback xmlns="">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r>
                  <a:rPr lang="en-US" sz="1200" i="0">
                    <a:latin typeface="Cambria Math" panose="02040503050406030204" pitchFamily="18" charset="0"/>
                  </a:rPr>
                  <a:t>〖 𝑒〗^ℎ</a:t>
                </a:r>
                <a:r>
                  <a:rPr lang="en-US" sz="1200" b="0" i="0">
                    <a:latin typeface="Cambria Math" panose="02040503050406030204" pitchFamily="18" charset="0"/>
                  </a:rPr>
                  <a:t>→</a:t>
                </a:r>
                <a:r>
                  <a:rPr lang="el-GR" dirty="0"/>
                  <a:t> </a:t>
                </a:r>
                <a:r>
                  <a:rPr lang="el-GR" dirty="0" err="1"/>
                  <a:t>μοναδιαίο</a:t>
                </a:r>
                <a:r>
                  <a:rPr lang="el-GR" dirty="0"/>
                  <a:t> διάνυσμα</a:t>
                </a:r>
              </a:p>
              <a:p>
                <a:r>
                  <a:rPr lang="en-US" sz="1200" b="0" i="0">
                    <a:latin typeface="Cambria Math" panose="02040503050406030204" pitchFamily="18" charset="0"/>
                  </a:rPr>
                  <a:t>𝑢_𝑖 </a:t>
                </a:r>
                <a:r>
                  <a:rPr lang="en-US" sz="1200" i="0">
                    <a:latin typeface="Cambria Math" panose="02040503050406030204" pitchFamily="18" charset="0"/>
                  </a:rPr>
                  <a:t>(𝑥)= ∑</a:t>
                </a:r>
                <a:r>
                  <a:rPr lang="en-US" sz="1200" b="0" i="0">
                    <a:latin typeface="Cambria Math" panose="02040503050406030204" pitchFamily="18" charset="0"/>
                  </a:rPr>
                  <a:t>_(𝑗 ∈𝑁_𝑖)▒〖 </a:t>
                </a:r>
                <a:r>
                  <a:rPr lang="en-US" sz="1200" i="0">
                    <a:latin typeface="Cambria Math" panose="02040503050406030204" pitchFamily="18" charset="0"/>
                  </a:rPr>
                  <a:t>𝑥</a:t>
                </a:r>
                <a:r>
                  <a:rPr lang="en-US" sz="1200" b="0" i="0">
                    <a:latin typeface="Cambria Math" panose="02040503050406030204" pitchFamily="18" charset="0"/>
                  </a:rPr>
                  <a:t>_𝑖^𝑇 (</a:t>
                </a:r>
                <a:r>
                  <a:rPr lang="en-US" sz="1200" i="0">
                    <a:latin typeface="Cambria Math" panose="02040503050406030204" pitchFamily="18" charset="0"/>
                  </a:rPr>
                  <a:t> 𝑤_𝑖𝑗</a:t>
                </a:r>
                <a:r>
                  <a:rPr lang="en-US" sz="1200" b="0" i="0">
                    <a:latin typeface="Cambria Math" panose="02040503050406030204" pitchFamily="18" charset="0"/>
                  </a:rPr>
                  <a:t>  </a:t>
                </a:r>
                <a:r>
                  <a:rPr lang="en-US" sz="1200" i="0">
                    <a:latin typeface="Cambria Math" panose="02040503050406030204" pitchFamily="18" charset="0"/>
                  </a:rPr>
                  <a:t>𝑍_𝑖𝑗</a:t>
                </a:r>
                <a:r>
                  <a:rPr lang="en-US" sz="1200" b="0" i="0">
                    <a:latin typeface="Cambria Math" panose="02040503050406030204" pitchFamily="18" charset="0"/>
                  </a:rPr>
                  <a:t>  </a:t>
                </a:r>
                <a:r>
                  <a:rPr lang="en-US" sz="1200" i="0">
                    <a:latin typeface="Cambria Math" panose="02040503050406030204" pitchFamily="18" charset="0"/>
                  </a:rPr>
                  <a:t>𝑥_𝑗 ) 〗</a:t>
                </a:r>
                <a:r>
                  <a:rPr lang="el-GR" sz="1200" b="0" i="0">
                    <a:latin typeface="Cambria Math" panose="02040503050406030204" pitchFamily="18" charset="0"/>
                  </a:rPr>
                  <a:t>→</a:t>
                </a:r>
                <a:r>
                  <a:rPr lang="el-GR" dirty="0"/>
                  <a:t> </a:t>
                </a:r>
                <a:r>
                  <a:rPr lang="en-US" dirty="0"/>
                  <a:t>average</a:t>
                </a:r>
                <a:r>
                  <a:rPr lang="en-US" baseline="0" dirty="0"/>
                  <a:t> fitness of population </a:t>
                </a:r>
                <a:r>
                  <a:rPr lang="en-US" baseline="0" dirty="0" err="1"/>
                  <a:t>i</a:t>
                </a:r>
                <a:endParaRPr lang="el-GR" dirty="0"/>
              </a:p>
              <a:p>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 </a:t>
            </a:r>
          </a:p>
          <a:p>
            <a:endParaRPr lang="el-GR" dirty="0"/>
          </a:p>
          <a:p>
            <a:r>
              <a:rPr lang="el-GR" dirty="0"/>
              <a:t>Τελικά, μετά το πέρας της προηγούμενης επαναληπτικής διαδικασίας, προκύπτει μία και μόνο επικρατούσα έννοια που αποδίδεται σε κάθε λέξη-παίκτη.</a:t>
            </a:r>
          </a:p>
          <a:p>
            <a:endParaRPr lang="el-GR" dirty="0"/>
          </a:p>
          <a:p>
            <a:r>
              <a:rPr lang="el-GR" dirty="0"/>
              <a:t>Αυτό επιτυγχάνεται μέσω της συνάρτησης </a:t>
            </a:r>
            <a:r>
              <a:rPr lang="en-US" dirty="0"/>
              <a:t>argmax, </a:t>
            </a:r>
            <a:r>
              <a:rPr lang="el-GR" dirty="0"/>
              <a:t>η οποία</a:t>
            </a:r>
            <a:r>
              <a:rPr lang="en-US" dirty="0"/>
              <a:t> </a:t>
            </a:r>
            <a:r>
              <a:rPr lang="el-GR" dirty="0"/>
              <a:t>επιστρέφει την έννοια με τη μεγαλύτερη πιθανότητα</a:t>
            </a:r>
            <a:r>
              <a:rPr lang="en-US" dirty="0"/>
              <a:t> </a:t>
            </a:r>
            <a:r>
              <a:rPr lang="el-GR" dirty="0"/>
              <a:t>από το διάνυσμα των μεικτών στρατηγικών της κάθε λέξης.</a:t>
            </a:r>
          </a:p>
          <a:p>
            <a:endParaRPr lang="el-GR" dirty="0"/>
          </a:p>
          <a:p>
            <a:r>
              <a:rPr lang="el-GR" dirty="0"/>
              <a:t>Επίσης, όπως πειραματικά αποδείχθηκε, σε ελάχιστες περιπτώσεις δεν επιτυγχάνεται η επίλυση της αμφισημίας μιας λέξης, λόγω αδυναμίας ενημέρωσης του χώρου των μεικτών στρατηγικών της, γεγονός που μπορεί να </a:t>
            </a:r>
            <a:r>
              <a:rPr lang="el-GR" dirty="0" err="1"/>
              <a:t>οφε</a:t>
            </a:r>
            <a:r>
              <a:rPr lang="en-US" dirty="0" err="1"/>
              <a:t>ί</a:t>
            </a:r>
            <a:r>
              <a:rPr lang="el-GR" dirty="0" err="1"/>
              <a:t>λεται</a:t>
            </a:r>
            <a:r>
              <a:rPr lang="el-GR" dirty="0"/>
              <a:t> για παράδειγμα στην ανυπαρξία κοινών εννοιών με άλλες λέξεις.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000" dirty="0"/>
              <a:t>(1. Για την καλύτερη κατανόηση του χώρου των στρατηγικών, θα δούμε τη γραφική αναπαράστασή του, η οποία αποδίδεται ως ένα </a:t>
            </a:r>
            <a:r>
              <a:rPr lang="el-GR" sz="1000" dirty="0" err="1"/>
              <a:t>κανονικ</a:t>
            </a:r>
            <a:r>
              <a:rPr lang="en-US" sz="1000" dirty="0" err="1"/>
              <a:t>ό</a:t>
            </a:r>
            <a:r>
              <a:rPr lang="el-GR" sz="1000" dirty="0"/>
              <a:t> πολύγωνο ακτίνας 1, με τις ακμές που ενώνουν το κέντρο του με κάθε κορυφή να δηλώνουν την πιθανότητα επιλογής της έννοιας</a:t>
            </a:r>
            <a:r>
              <a:rPr lang="en-US" sz="1000" dirty="0"/>
              <a:t> </a:t>
            </a:r>
            <a:r>
              <a:rPr lang="el-GR" sz="1000" dirty="0"/>
              <a:t>που αντιπροσωπεύει</a:t>
            </a:r>
            <a:r>
              <a:rPr lang="en-US" sz="1000" dirty="0"/>
              <a:t> </a:t>
            </a:r>
            <a:r>
              <a:rPr lang="el-GR" sz="1000" dirty="0"/>
              <a:t>η αντίστοιχη κορυφή. )</a:t>
            </a:r>
          </a:p>
          <a:p>
            <a:endParaRPr lang="en-US" sz="1000" dirty="0">
              <a:latin typeface="Arial" panose="020B0604020202020204" pitchFamily="34" charset="0"/>
              <a:cs typeface="Arial" panose="020B0604020202020204" pitchFamily="34" charset="0"/>
            </a:endParaRPr>
          </a:p>
          <a:p>
            <a:r>
              <a:rPr lang="en-US" sz="1000" dirty="0" err="1">
                <a:latin typeface="Arial" panose="020B0604020202020204" pitchFamily="34" charset="0"/>
                <a:cs typeface="Arial" panose="020B0604020202020204" pitchFamily="34" charset="0"/>
              </a:rPr>
              <a:t>Theatina</a:t>
            </a:r>
            <a:endParaRPr lang="en-US" sz="1000" dirty="0">
              <a:latin typeface="Arial" panose="020B0604020202020204" pitchFamily="34" charset="0"/>
              <a:cs typeface="Arial" panose="020B0604020202020204" pitchFamily="34" charset="0"/>
            </a:endParaRP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2. Όπως είδαμε και πριν, στο σχήμα αυτό παρουσιάζεται γραφικά ο στρατηγικός χώρος των λέξεων, δηλαδή τα κανονικά πολύγωνα με τις αντίστοιχες πιθανότητες επί των </a:t>
            </a:r>
            <a:r>
              <a:rPr lang="el-GR" sz="1000" dirty="0" err="1">
                <a:latin typeface="Arial" panose="020B0604020202020204" pitchFamily="34" charset="0"/>
                <a:cs typeface="Arial" panose="020B0604020202020204" pitchFamily="34" charset="0"/>
              </a:rPr>
              <a:t>συσχετιζόμενων</a:t>
            </a:r>
            <a:r>
              <a:rPr lang="el-GR" sz="1000" dirty="0">
                <a:latin typeface="Arial" panose="020B0604020202020204" pitchFamily="34" charset="0"/>
                <a:cs typeface="Arial" panose="020B0604020202020204" pitchFamily="34" charset="0"/>
              </a:rPr>
              <a:t> εννοιών τους.</a:t>
            </a: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Εδώ λοιπόν γίνεται πιο ξεκάθαρα αντιληπτή η εξέλιξη των στρατηγικών στο χρόνο που αναφέρθηκε στην προηγούμενη διαφάνεια, για τις λέξεις </a:t>
            </a:r>
            <a:r>
              <a:rPr lang="en-US" sz="1000" dirty="0">
                <a:latin typeface="Arial" panose="020B0604020202020204" pitchFamily="34" charset="0"/>
                <a:cs typeface="Arial" panose="020B0604020202020204" pitchFamily="34" charset="0"/>
              </a:rPr>
              <a:t>“be”, “institution” </a:t>
            </a:r>
            <a:r>
              <a:rPr lang="el-GR" sz="1000" dirty="0">
                <a:latin typeface="Arial" panose="020B0604020202020204" pitchFamily="34" charset="0"/>
                <a:cs typeface="Arial" panose="020B0604020202020204" pitchFamily="34" charset="0"/>
              </a:rPr>
              <a:t>και</a:t>
            </a:r>
            <a:r>
              <a:rPr lang="en-US" sz="1000" dirty="0">
                <a:latin typeface="Arial" panose="020B0604020202020204" pitchFamily="34" charset="0"/>
                <a:cs typeface="Arial" panose="020B0604020202020204" pitchFamily="34" charset="0"/>
              </a:rPr>
              <a:t> “bank”</a:t>
            </a:r>
            <a:r>
              <a:rPr lang="el-GR" sz="1000" dirty="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Συγκεκριμένα, στη χρονική στιγμή </a:t>
            </a:r>
            <a:r>
              <a:rPr lang="en-US" sz="1000" dirty="0">
                <a:latin typeface="Arial" panose="020B0604020202020204" pitchFamily="34" charset="0"/>
                <a:cs typeface="Arial" panose="020B0604020202020204" pitchFamily="34" charset="0"/>
              </a:rPr>
              <a:t>t1,</a:t>
            </a:r>
            <a:r>
              <a:rPr lang="el-GR" sz="1000" dirty="0">
                <a:latin typeface="Arial" panose="020B0604020202020204" pitchFamily="34" charset="0"/>
                <a:cs typeface="Arial" panose="020B0604020202020204" pitchFamily="34" charset="0"/>
              </a:rPr>
              <a:t> δηλαδή την 1η γραμμή,</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ό</a:t>
            </a:r>
            <a:r>
              <a:rPr lang="el-GR" sz="1000" dirty="0">
                <a:latin typeface="Arial" panose="020B0604020202020204" pitchFamily="34" charset="0"/>
                <a:cs typeface="Arial" panose="020B0604020202020204" pitchFamily="34" charset="0"/>
              </a:rPr>
              <a:t>λες οι έννοιες που σχετίζονται με τις προηγούμενες λέξεις είναι </a:t>
            </a:r>
            <a:r>
              <a:rPr lang="el-GR" sz="1000" dirty="0" err="1">
                <a:latin typeface="Arial" panose="020B0604020202020204" pitchFamily="34" charset="0"/>
                <a:cs typeface="Arial" panose="020B0604020202020204" pitchFamily="34" charset="0"/>
              </a:rPr>
              <a:t>ισοπίθανες</a:t>
            </a:r>
            <a:r>
              <a:rPr lang="el-GR" sz="1000" dirty="0">
                <a:latin typeface="Arial" panose="020B0604020202020204" pitchFamily="34" charset="0"/>
                <a:cs typeface="Arial" panose="020B0604020202020204" pitchFamily="34" charset="0"/>
              </a:rPr>
              <a:t>.</a:t>
            </a:r>
          </a:p>
          <a:p>
            <a:r>
              <a:rPr lang="el-GR" sz="1000" dirty="0">
                <a:latin typeface="Arial" panose="020B0604020202020204" pitchFamily="34" charset="0"/>
                <a:cs typeface="Arial" panose="020B0604020202020204" pitchFamily="34" charset="0"/>
              </a:rPr>
              <a:t>Στο επόμενο χρονικό βήμα </a:t>
            </a:r>
            <a:r>
              <a:rPr lang="en-US" sz="1000" dirty="0">
                <a:latin typeface="Arial" panose="020B0604020202020204" pitchFamily="34" charset="0"/>
                <a:cs typeface="Arial" panose="020B0604020202020204" pitchFamily="34" charset="0"/>
              </a:rPr>
              <a:t>t2</a:t>
            </a:r>
            <a:r>
              <a:rPr lang="el-GR" sz="1000" dirty="0">
                <a:latin typeface="Arial" panose="020B0604020202020204" pitchFamily="34" charset="0"/>
                <a:cs typeface="Arial" panose="020B0604020202020204" pitchFamily="34" charset="0"/>
              </a:rPr>
              <a:t> </a:t>
            </a:r>
            <a:r>
              <a:rPr lang="el-GR" sz="1000" dirty="0" err="1">
                <a:latin typeface="Arial" panose="020B0604020202020204" pitchFamily="34" charset="0"/>
                <a:cs typeface="Arial" panose="020B0604020202020204" pitchFamily="34" charset="0"/>
              </a:rPr>
              <a:t>απαλοίφονται</a:t>
            </a:r>
            <a:r>
              <a:rPr lang="el-GR" sz="1000" dirty="0">
                <a:latin typeface="Arial" panose="020B0604020202020204" pitchFamily="34" charset="0"/>
                <a:cs typeface="Arial" panose="020B0604020202020204" pitchFamily="34" charset="0"/>
              </a:rPr>
              <a:t> αρκετές έννοιες, είτε λόγω μικρής συσχέτισης, είτε λόγω κυρίαρχης επίδρασης κάποιων άλλων, όπως ισχύει για τη λέξη «</a:t>
            </a:r>
            <a:r>
              <a:rPr lang="en-US" sz="1000" dirty="0">
                <a:latin typeface="Arial" panose="020B0604020202020204" pitchFamily="34" charset="0"/>
                <a:cs typeface="Arial" panose="020B0604020202020204" pitchFamily="34" charset="0"/>
              </a:rPr>
              <a:t>institution</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λόγω των λέξεων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κατευθύνεται αμέσως προς μια συγκεκριμένη έννοια (οικονομική).</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Ένα ενδιαφέρον παράδειγμα από την άλλη, είναι εκείνο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"παίζοντας παιχνίδια" με τις λέξεις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 “institution”</a:t>
            </a:r>
            <a:r>
              <a:rPr lang="el-GR" sz="1000" dirty="0">
                <a:latin typeface="Arial" panose="020B0604020202020204" pitchFamily="34" charset="0"/>
                <a:cs typeface="Arial" panose="020B0604020202020204" pitchFamily="34" charset="0"/>
              </a:rPr>
              <a:t> κατευθύνεται προς την οικονομική έννοια, ενώ όταν παίζει με τη λέξη «</a:t>
            </a:r>
            <a:r>
              <a:rPr lang="en-US" sz="1000" dirty="0">
                <a:latin typeface="Arial" panose="020B0604020202020204" pitchFamily="34" charset="0"/>
                <a:cs typeface="Arial" panose="020B0604020202020204" pitchFamily="34" charset="0"/>
              </a:rPr>
              <a:t>river</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ενισχύεται η περιβαλλοντική / </a:t>
            </a:r>
            <a:r>
              <a:rPr lang="el-GR" sz="1000" dirty="0" err="1">
                <a:latin typeface="Arial" panose="020B0604020202020204" pitchFamily="34" charset="0"/>
                <a:cs typeface="Arial" panose="020B0604020202020204" pitchFamily="34" charset="0"/>
              </a:rPr>
              <a:t>νατουραλιστική</a:t>
            </a:r>
            <a:r>
              <a:rPr lang="el-GR" sz="1000" dirty="0">
                <a:latin typeface="Arial" panose="020B0604020202020204" pitchFamily="34" charset="0"/>
                <a:cs typeface="Arial" panose="020B0604020202020204" pitchFamily="34" charset="0"/>
              </a:rPr>
              <a:t> της έννοια.</a:t>
            </a:r>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χρονικό βήμα </a:t>
            </a:r>
            <a:r>
              <a:rPr lang="en-US" sz="1000" dirty="0">
                <a:latin typeface="Arial" panose="020B0604020202020204" pitchFamily="34" charset="0"/>
                <a:cs typeface="Arial" panose="020B0604020202020204" pitchFamily="34" charset="0"/>
              </a:rPr>
              <a:t>t12</a:t>
            </a:r>
            <a:r>
              <a:rPr lang="el-GR" sz="1000" dirty="0">
                <a:latin typeface="Arial" panose="020B0604020202020204" pitchFamily="34" charset="0"/>
                <a:cs typeface="Arial" panose="020B0604020202020204" pitchFamily="34" charset="0"/>
              </a:rPr>
              <a:t> το σύστημα τελικά συγκλίνει (δηλαδή οι αλλαγές στις καταστάσεις του παιχνιδιού είναι πλέον αμελητέες), και η έννοια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με τη μεγαλύτερη πιθανότητα καταλήγει να είναι η περιβαλλοντική</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s20</a:t>
            </a:r>
            <a:r>
              <a:rPr lang="el-GR" sz="1000" dirty="0">
                <a:latin typeface="Arial" panose="020B0604020202020204" pitchFamily="34" charset="0"/>
                <a:cs typeface="Arial" panose="020B0604020202020204" pitchFamily="34" charset="0"/>
              </a:rPr>
              <a:t>) έναντι της οικονομικής</a:t>
            </a:r>
            <a:r>
              <a:rPr lang="en-US" sz="1000" dirty="0">
                <a:latin typeface="Arial" panose="020B0604020202020204" pitchFamily="34" charset="0"/>
                <a:cs typeface="Arial" panose="020B0604020202020204" pitchFamily="34" charset="0"/>
              </a:rPr>
              <a:t> (s22)</a:t>
            </a:r>
            <a:r>
              <a:rPr lang="el-GR" sz="1000" dirty="0">
                <a:latin typeface="Arial" panose="020B0604020202020204" pitchFamily="34" charset="0"/>
                <a:cs typeface="Arial" panose="020B0604020202020204" pitchFamily="34" charset="0"/>
              </a:rPr>
              <a:t>, επιλογή που όπως </a:t>
            </a:r>
            <a:r>
              <a:rPr lang="el-GR" sz="1000" dirty="0" err="1">
                <a:latin typeface="Arial" panose="020B0604020202020204" pitchFamily="34" charset="0"/>
                <a:cs typeface="Arial" panose="020B0604020202020204" pitchFamily="34" charset="0"/>
              </a:rPr>
              <a:t>περιγράφηκε</a:t>
            </a:r>
            <a:r>
              <a:rPr lang="el-GR" sz="1000" dirty="0">
                <a:latin typeface="Arial" panose="020B0604020202020204" pitchFamily="34" charset="0"/>
                <a:cs typeface="Arial" panose="020B0604020202020204" pitchFamily="34" charset="0"/>
              </a:rPr>
              <a:t> σε προηγούμενες διαφάνειες, οφείλεται σε ποικίλους παράγοντες και μ</a:t>
            </a:r>
            <a:r>
              <a:rPr lang="en-US" sz="1000" dirty="0" err="1">
                <a:latin typeface="Arial" panose="020B0604020202020204" pitchFamily="34" charset="0"/>
                <a:cs typeface="Arial" panose="020B0604020202020204" pitchFamily="34" charset="0"/>
              </a:rPr>
              <a:t>έ</a:t>
            </a:r>
            <a:r>
              <a:rPr lang="el-GR" sz="1000" dirty="0" err="1">
                <a:latin typeface="Arial" panose="020B0604020202020204" pitchFamily="34" charset="0"/>
                <a:cs typeface="Arial" panose="020B0604020202020204" pitchFamily="34" charset="0"/>
              </a:rPr>
              <a:t>τρα</a:t>
            </a:r>
            <a:r>
              <a:rPr lang="el-GR" sz="1000" dirty="0">
                <a:latin typeface="Arial" panose="020B0604020202020204" pitchFamily="34" charset="0"/>
                <a:cs typeface="Arial" panose="020B0604020202020204" pitchFamily="34" charset="0"/>
              </a:rPr>
              <a:t>, ισχυροποιώντας τη σταθερότητα του τελικού αποτελέσματος.</a:t>
            </a:r>
          </a:p>
          <a:p>
            <a:endParaRPr lang="el-GR" sz="1000" dirty="0">
              <a:latin typeface="Arial" panose="020B0604020202020204" pitchFamily="34" charset="0"/>
              <a:cs typeface="Arial" panose="020B0604020202020204" pitchFamily="34" charset="0"/>
            </a:endParaRPr>
          </a:p>
          <a:p>
            <a:endParaRPr lang="el-GR" sz="1000" dirty="0">
              <a:latin typeface="Arial" panose="020B0604020202020204" pitchFamily="34" charset="0"/>
              <a:cs typeface="Arial" panose="020B0604020202020204" pitchFamily="34" charset="0"/>
            </a:endParaRPr>
          </a:p>
          <a:p>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l-GR" sz="1200" kern="1200" dirty="0">
                <a:solidFill>
                  <a:schemeClr val="tx1"/>
                </a:solidFill>
                <a:effectLst/>
                <a:latin typeface="+mn-lt"/>
                <a:ea typeface="+mn-ea"/>
                <a:cs typeface="+mn-cs"/>
              </a:rPr>
              <a:t>Οι μεταβλητές που πρόκειται να </a:t>
            </a:r>
            <a:r>
              <a:rPr lang="el-GR" sz="1200" kern="1200" dirty="0" err="1">
                <a:solidFill>
                  <a:schemeClr val="tx1"/>
                </a:solidFill>
                <a:effectLst/>
                <a:latin typeface="+mn-lt"/>
                <a:ea typeface="+mn-ea"/>
                <a:cs typeface="+mn-cs"/>
              </a:rPr>
              <a:t>παραμετροποιηθούν</a:t>
            </a:r>
            <a:r>
              <a:rPr lang="el-GR" sz="1200" kern="1200" dirty="0">
                <a:solidFill>
                  <a:schemeClr val="tx1"/>
                </a:solidFill>
                <a:effectLst/>
                <a:latin typeface="+mn-lt"/>
                <a:ea typeface="+mn-ea"/>
                <a:cs typeface="+mn-cs"/>
              </a:rPr>
              <a:t> είναι: </a:t>
            </a:r>
            <a:endParaRPr lang="en-US" sz="1200" kern="1200" dirty="0">
              <a:solidFill>
                <a:schemeClr val="tx1"/>
              </a:solidFill>
              <a:effectLst/>
              <a:latin typeface="+mn-lt"/>
              <a:ea typeface="+mn-ea"/>
              <a:cs typeface="+mn-cs"/>
            </a:endParaRPr>
          </a:p>
          <a:p>
            <a:pPr marL="228600" indent="-228600" rtl="0">
              <a:buAutoNum type="arabicPeriod"/>
            </a:pPr>
            <a:r>
              <a:rPr lang="el-GR" sz="1200" kern="1200" dirty="0">
                <a:solidFill>
                  <a:schemeClr val="tx1"/>
                </a:solidFill>
                <a:effectLst/>
                <a:latin typeface="+mn-lt"/>
                <a:ea typeface="+mn-ea"/>
                <a:cs typeface="+mn-cs"/>
              </a:rPr>
              <a:t>Τα μέτρα</a:t>
            </a:r>
            <a:r>
              <a:rPr lang="en-US" sz="1200" kern="1200" dirty="0">
                <a:solidFill>
                  <a:schemeClr val="tx1"/>
                </a:solidFill>
                <a:effectLst/>
                <a:latin typeface="+mn-lt"/>
                <a:ea typeface="+mn-ea"/>
                <a:cs typeface="+mn-cs"/>
              </a:rPr>
              <a:t> π</a:t>
            </a:r>
            <a:r>
              <a:rPr lang="el-GR" sz="1200" kern="1200" dirty="0">
                <a:solidFill>
                  <a:schemeClr val="tx1"/>
                </a:solidFill>
                <a:effectLst/>
                <a:latin typeface="+mn-lt"/>
                <a:ea typeface="+mn-ea"/>
                <a:cs typeface="+mn-cs"/>
              </a:rPr>
              <a:t>ου αφορούν τη συσχέτιση και τη σημασιολογία, ώστε να σταθμιστεί η ομοιότητα ανάμεσα σε λέξεις και έννοιες.</a:t>
            </a:r>
            <a:endParaRPr lang="en-US" sz="1200" kern="1200" dirty="0">
              <a:solidFill>
                <a:schemeClr val="tx1"/>
              </a:solidFill>
              <a:effectLst/>
              <a:latin typeface="+mn-lt"/>
              <a:ea typeface="+mn-ea"/>
              <a:cs typeface="+mn-cs"/>
            </a:endParaRPr>
          </a:p>
          <a:p>
            <a:pPr marL="228600" indent="-228600" rtl="0">
              <a:buAutoNum type="arabicPeriod"/>
            </a:pPr>
            <a:r>
              <a:rPr lang="el-GR" sz="1200" kern="1200" dirty="0">
                <a:solidFill>
                  <a:schemeClr val="tx1"/>
                </a:solidFill>
                <a:effectLst/>
                <a:latin typeface="+mn-lt"/>
                <a:ea typeface="+mn-ea"/>
                <a:cs typeface="+mn-cs"/>
              </a:rPr>
              <a:t>Το n-</a:t>
            </a:r>
            <a:r>
              <a:rPr lang="el-GR" sz="1200" kern="1200" dirty="0" err="1">
                <a:solidFill>
                  <a:schemeClr val="tx1"/>
                </a:solidFill>
                <a:effectLst/>
                <a:latin typeface="+mn-lt"/>
                <a:ea typeface="+mn-ea"/>
                <a:cs typeface="+mn-cs"/>
              </a:rPr>
              <a:t>gram</a:t>
            </a:r>
            <a:r>
              <a:rPr lang="el-GR" sz="1200" kern="1200" dirty="0">
                <a:solidFill>
                  <a:schemeClr val="tx1"/>
                </a:solidFill>
                <a:effectLst/>
                <a:latin typeface="+mn-lt"/>
                <a:ea typeface="+mn-ea"/>
                <a:cs typeface="+mn-cs"/>
              </a:rPr>
              <a:t> γράφημα που αξιοποιείται για την αύξηση των βαρών των κοντινών λέξεων (</a:t>
            </a:r>
            <a:r>
              <a:rPr lang="el-GR" sz="1200" kern="1200" dirty="0" err="1">
                <a:solidFill>
                  <a:schemeClr val="tx1"/>
                </a:solidFill>
                <a:effectLst/>
                <a:latin typeface="+mn-lt"/>
                <a:ea typeface="+mn-ea"/>
                <a:cs typeface="+mn-cs"/>
              </a:rPr>
              <a:t>proximity</a:t>
            </a:r>
            <a:r>
              <a:rPr lang="el-GR" sz="1200" kern="1200" dirty="0">
                <a:solidFill>
                  <a:schemeClr val="tx1"/>
                </a:solidFill>
                <a:effectLst/>
                <a:latin typeface="+mn-lt"/>
                <a:ea typeface="+mn-ea"/>
                <a:cs typeface="+mn-cs"/>
              </a:rPr>
              <a:t>-εγγύτητα) και </a:t>
            </a:r>
            <a:endParaRPr lang="en-US" sz="1200" kern="1200" dirty="0">
              <a:solidFill>
                <a:schemeClr val="tx1"/>
              </a:solidFill>
              <a:effectLst/>
              <a:latin typeface="+mn-lt"/>
              <a:ea typeface="+mn-ea"/>
              <a:cs typeface="+mn-cs"/>
            </a:endParaRPr>
          </a:p>
          <a:p>
            <a:pPr marL="228600" indent="-228600" rtl="0">
              <a:buAutoNum type="arabicPeriod"/>
            </a:pPr>
            <a:r>
              <a:rPr lang="el-GR" sz="1200" kern="1200" dirty="0">
                <a:solidFill>
                  <a:schemeClr val="tx1"/>
                </a:solidFill>
                <a:effectLst/>
                <a:latin typeface="+mn-lt"/>
                <a:ea typeface="+mn-ea"/>
                <a:cs typeface="+mn-cs"/>
              </a:rPr>
              <a:t>Η παράμετρος p της γεωμετρικής κατανομής, από την οποία εξαρτάται η διασπορά των τιμών. </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Τα αποτελέσματα</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δείχνουν ότι</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όσον αφορά την σχετικότητα και την ομοιότητα</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μέτρα της συσχέτισης  (</a:t>
            </a:r>
            <a:r>
              <a:rPr lang="en-GB" sz="1200" b="0" i="0" u="none" strike="noStrike" kern="1200" dirty="0">
                <a:solidFill>
                  <a:schemeClr val="tx1"/>
                </a:solidFill>
                <a:effectLst/>
                <a:latin typeface="+mn-lt"/>
                <a:ea typeface="+mn-ea"/>
                <a:cs typeface="+mn-cs"/>
              </a:rPr>
              <a:t>relatedness) </a:t>
            </a:r>
            <a:r>
              <a:rPr lang="el-GR" sz="1200" b="0" i="0" u="none" strike="noStrike" kern="1200" dirty="0">
                <a:solidFill>
                  <a:schemeClr val="tx1"/>
                </a:solidFill>
                <a:effectLst/>
                <a:latin typeface="+mn-lt"/>
                <a:ea typeface="+mn-ea"/>
                <a:cs typeface="+mn-cs"/>
              </a:rPr>
              <a:t>λειτουργούν καλύτερα απ’ ό,τι αυτά της σημασιολογικής ομοιότητας (</a:t>
            </a:r>
            <a:r>
              <a:rPr lang="en-GB" sz="1200" b="0" i="0" u="none" strike="noStrike" kern="1200" dirty="0">
                <a:solidFill>
                  <a:schemeClr val="tx1"/>
                </a:solidFill>
                <a:effectLst/>
                <a:latin typeface="+mn-lt"/>
                <a:ea typeface="+mn-ea"/>
                <a:cs typeface="+mn-cs"/>
              </a:rPr>
              <a:t>semantic) </a:t>
            </a:r>
            <a:r>
              <a:rPr lang="el-GR" sz="1200" b="0" i="0" u="none" strike="noStrike" kern="1200" dirty="0">
                <a:solidFill>
                  <a:schemeClr val="tx1"/>
                </a:solidFill>
                <a:effectLst/>
                <a:latin typeface="+mn-lt"/>
                <a:ea typeface="+mn-ea"/>
                <a:cs typeface="+mn-cs"/>
              </a:rPr>
              <a:t>.</a:t>
            </a:r>
          </a:p>
          <a:p>
            <a:pPr rtl="0"/>
            <a:r>
              <a:rPr lang="el-GR" sz="1200" b="0" i="0" u="none" strike="noStrike" kern="1200" dirty="0" err="1">
                <a:solidFill>
                  <a:schemeClr val="tx1"/>
                </a:solidFill>
                <a:effectLst/>
                <a:latin typeface="+mn-lt"/>
                <a:ea typeface="+mn-ea"/>
                <a:cs typeface="+mn-cs"/>
              </a:rPr>
              <a:t>Συγκεκριμ</a:t>
            </a:r>
            <a:r>
              <a:rPr lang="en-GB" sz="1200" b="0" i="0" u="none" strike="noStrike" kern="1200" dirty="0" err="1">
                <a:solidFill>
                  <a:schemeClr val="tx1"/>
                </a:solidFill>
                <a:effectLst/>
                <a:latin typeface="+mn-lt"/>
                <a:ea typeface="+mn-ea"/>
                <a:cs typeface="+mn-cs"/>
              </a:rPr>
              <a:t>έ</a:t>
            </a:r>
            <a:r>
              <a:rPr lang="el-GR" sz="1200" b="0" i="0" u="none" strike="noStrike" kern="1200" dirty="0">
                <a:solidFill>
                  <a:schemeClr val="tx1"/>
                </a:solidFill>
                <a:effectLst/>
                <a:latin typeface="+mn-lt"/>
                <a:ea typeface="+mn-ea"/>
                <a:cs typeface="+mn-cs"/>
              </a:rPr>
              <a:t>να, τα </a:t>
            </a:r>
            <a:r>
              <a:rPr lang="en-GB" sz="1200" b="0" i="0" u="none" strike="noStrike" kern="1200" dirty="0" err="1">
                <a:solidFill>
                  <a:schemeClr val="tx1"/>
                </a:solidFill>
                <a:effectLst/>
                <a:latin typeface="+mn-lt"/>
                <a:ea typeface="+mn-ea"/>
                <a:cs typeface="+mn-cs"/>
              </a:rPr>
              <a:t>mdice</a:t>
            </a:r>
            <a:r>
              <a:rPr lang="en-GB" sz="1200" b="0" i="0" u="none" strike="noStrike" kern="1200" dirty="0">
                <a:solidFill>
                  <a:schemeClr val="tx1"/>
                </a:solidFill>
                <a:effectLst/>
                <a:latin typeface="+mn-lt"/>
                <a:ea typeface="+mn-ea"/>
                <a:cs typeface="+mn-cs"/>
              </a:rPr>
              <a:t> &amp; </a:t>
            </a:r>
            <a:r>
              <a:rPr lang="en-GB" sz="1200" b="0" i="0" u="none" strike="noStrike" kern="1200" dirty="0" err="1">
                <a:solidFill>
                  <a:schemeClr val="tx1"/>
                </a:solidFill>
                <a:effectLst/>
                <a:latin typeface="+mn-lt"/>
                <a:ea typeface="+mn-ea"/>
                <a:cs typeface="+mn-cs"/>
              </a:rPr>
              <a:t>tf-idf</a:t>
            </a:r>
            <a:r>
              <a:rPr lang="el-GR" sz="1200" b="0" i="0" u="none" strike="noStrike" kern="1200" dirty="0">
                <a:solidFill>
                  <a:schemeClr val="tx1"/>
                </a:solidFill>
                <a:effectLst/>
                <a:latin typeface="+mn-lt"/>
                <a:ea typeface="+mn-ea"/>
                <a:cs typeface="+mn-cs"/>
              </a:rPr>
              <a:t> αποδείχθηκαν ως τα πιο κατάλληλα.</a:t>
            </a:r>
            <a:endParaRPr lang="en-GB" sz="1100" b="0" i="0" u="none" strike="noStrike" kern="1200" dirty="0">
              <a:solidFill>
                <a:schemeClr val="tx1"/>
              </a:solidFill>
              <a:effectLst/>
              <a:latin typeface="+mn-lt"/>
              <a:ea typeface="+mn-ea"/>
              <a:cs typeface="+mn-cs"/>
            </a:endParaRPr>
          </a:p>
          <a:p>
            <a:pPr rtl="0" fontAlgn="base"/>
            <a:endParaRPr lang="el-GR"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Όσον αφορά το </a:t>
            </a:r>
            <a:r>
              <a:rPr lang="en-GB" sz="1200" b="0" i="0" u="none" strike="noStrike" kern="1200" dirty="0">
                <a:solidFill>
                  <a:schemeClr val="tx1"/>
                </a:solidFill>
                <a:effectLst/>
                <a:latin typeface="+mn-lt"/>
                <a:ea typeface="+mn-ea"/>
                <a:cs typeface="+mn-cs"/>
              </a:rPr>
              <a:t>n-gram</a:t>
            </a:r>
            <a:r>
              <a:rPr lang="el-GR" sz="1200" b="0" i="0" u="none" strike="noStrike" kern="1200" dirty="0">
                <a:solidFill>
                  <a:schemeClr val="tx1"/>
                </a:solidFill>
                <a:effectLst/>
                <a:latin typeface="+mn-lt"/>
                <a:ea typeface="+mn-ea"/>
                <a:cs typeface="+mn-cs"/>
              </a:rPr>
              <a:t>, όταν το </a:t>
            </a:r>
            <a:r>
              <a:rPr lang="en-GB" sz="1200" b="0" i="0" u="none" strike="noStrike" kern="1200" dirty="0">
                <a:solidFill>
                  <a:schemeClr val="tx1"/>
                </a:solidFill>
                <a:effectLst/>
                <a:latin typeface="+mn-lt"/>
                <a:ea typeface="+mn-ea"/>
                <a:cs typeface="+mn-cs"/>
              </a:rPr>
              <a:t>n=5  (</a:t>
            </a:r>
            <a:r>
              <a:rPr lang="el-GR" sz="1200" b="0" i="0" u="none" strike="noStrike" kern="1200" dirty="0">
                <a:solidFill>
                  <a:schemeClr val="tx1"/>
                </a:solidFill>
                <a:effectLst/>
                <a:latin typeface="+mn-lt"/>
                <a:ea typeface="+mn-ea"/>
                <a:cs typeface="+mn-cs"/>
              </a:rPr>
              <a:t>5 κοντινότερες λέξεις</a:t>
            </a:r>
            <a:r>
              <a:rPr lang="en-GB" sz="1200" b="0" i="0" u="none" strike="noStrike" kern="1200" dirty="0">
                <a:solidFill>
                  <a:schemeClr val="tx1"/>
                </a:solidFill>
                <a:effectLst/>
                <a:latin typeface="+mn-lt"/>
                <a:ea typeface="+mn-ea"/>
                <a:cs typeface="+mn-cs"/>
              </a:rPr>
              <a:t> - neighbours), </a:t>
            </a:r>
            <a:r>
              <a:rPr lang="el-GR" sz="1200" b="0" i="0" u="none" strike="noStrike" kern="1200" dirty="0">
                <a:solidFill>
                  <a:schemeClr val="tx1"/>
                </a:solidFill>
                <a:effectLst/>
                <a:latin typeface="+mn-lt"/>
                <a:ea typeface="+mn-ea"/>
                <a:cs typeface="+mn-cs"/>
              </a:rPr>
              <a:t>τότε τα αποτελέσματα είναι τα β</a:t>
            </a:r>
            <a:r>
              <a:rPr lang="en-US" sz="1200" b="0" i="0" u="none" strike="noStrike" kern="1200" dirty="0" err="1">
                <a:solidFill>
                  <a:schemeClr val="tx1"/>
                </a:solidFill>
                <a:effectLst/>
                <a:latin typeface="+mn-lt"/>
                <a:ea typeface="+mn-ea"/>
                <a:cs typeface="+mn-cs"/>
              </a:rPr>
              <a:t>έ</a:t>
            </a:r>
            <a:r>
              <a:rPr lang="el-GR" sz="1200" b="0" i="0" u="none" strike="noStrike" kern="1200" dirty="0" err="1">
                <a:solidFill>
                  <a:schemeClr val="tx1"/>
                </a:solidFill>
                <a:effectLst/>
                <a:latin typeface="+mn-lt"/>
                <a:ea typeface="+mn-ea"/>
                <a:cs typeface="+mn-cs"/>
              </a:rPr>
              <a:t>λτιστα</a:t>
            </a:r>
            <a:r>
              <a:rPr lang="el-GR" sz="1200" b="0" i="0" u="none" strike="noStrike" kern="1200" dirty="0">
                <a:solidFill>
                  <a:schemeClr val="tx1"/>
                </a:solidFill>
                <a:effectLst/>
                <a:latin typeface="+mn-lt"/>
                <a:ea typeface="+mn-ea"/>
                <a:cs typeface="+mn-cs"/>
              </a:rPr>
              <a:t>. </a:t>
            </a:r>
            <a:endParaRPr lang="en-US" sz="1200" b="0" i="0" u="none" strike="noStrike" kern="1200" dirty="0">
              <a:solidFill>
                <a:schemeClr val="tx1"/>
              </a:solidFill>
              <a:effectLst/>
              <a:latin typeface="+mn-lt"/>
              <a:ea typeface="+mn-ea"/>
              <a:cs typeface="+mn-cs"/>
            </a:endParaRPr>
          </a:p>
          <a:p>
            <a:pPr rtl="0" fontAlgn="base"/>
            <a:endParaRPr lang="el-GR"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Τέλος, σχετικά με τη γεωμετρική κατανομή, τα καλύτερα αποτελέσματα παρουσιάζονται με </a:t>
            </a:r>
            <a:r>
              <a:rPr lang="en-GB" sz="1200" b="0" i="0" u="none" strike="noStrike" kern="1200" dirty="0">
                <a:solidFill>
                  <a:schemeClr val="tx1"/>
                </a:solidFill>
                <a:effectLst/>
                <a:latin typeface="+mn-lt"/>
                <a:ea typeface="+mn-ea"/>
                <a:cs typeface="+mn-cs"/>
              </a:rPr>
              <a:t>p=0.4</a:t>
            </a:r>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a:t>
            </a:r>
          </a:p>
          <a:p>
            <a:pPr rtl="0"/>
            <a:endParaRPr lang="el-GR"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Στη συνέχεια για να λάβουμε τα ποσοστά της αξιολόγησης χρησιμοποιείται το μέτρο F-</a:t>
            </a:r>
            <a:r>
              <a:rPr lang="el-GR" sz="1200" kern="1200" dirty="0" err="1">
                <a:solidFill>
                  <a:schemeClr val="tx1"/>
                </a:solidFill>
                <a:effectLst/>
                <a:latin typeface="+mn-lt"/>
                <a:ea typeface="+mn-ea"/>
                <a:cs typeface="+mn-cs"/>
              </a:rPr>
              <a:t>score</a:t>
            </a:r>
            <a:r>
              <a:rPr lang="el-GR" sz="1200" kern="1200" dirty="0">
                <a:solidFill>
                  <a:schemeClr val="tx1"/>
                </a:solidFill>
                <a:effectLst/>
                <a:latin typeface="+mn-lt"/>
                <a:ea typeface="+mn-ea"/>
                <a:cs typeface="+mn-cs"/>
              </a:rPr>
              <a:t> και συγκεκριμένα το </a:t>
            </a:r>
            <a:r>
              <a:rPr lang="el-GR" sz="1200" kern="1200" dirty="0" err="1">
                <a:solidFill>
                  <a:schemeClr val="tx1"/>
                </a:solidFill>
                <a:effectLst/>
                <a:latin typeface="+mn-lt"/>
                <a:ea typeface="+mn-ea"/>
                <a:cs typeface="+mn-cs"/>
              </a:rPr>
              <a:t>balanced</a:t>
            </a:r>
            <a:r>
              <a:rPr lang="el-GR" sz="1200" kern="1200" dirty="0">
                <a:solidFill>
                  <a:schemeClr val="tx1"/>
                </a:solidFill>
                <a:effectLst/>
                <a:latin typeface="+mn-lt"/>
                <a:ea typeface="+mn-ea"/>
                <a:cs typeface="+mn-cs"/>
              </a:rPr>
              <a:t>, δηλαδή το F1, το οποίο καθορίζει τον σταθμισμένο αρμονικό μέσο της ακρίβειας και της ανάκλησης. </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Αρχικά έγιναν πειράματα που είχαν ως </a:t>
            </a:r>
            <a:r>
              <a:rPr lang="en-US" sz="1200" kern="1200" dirty="0">
                <a:solidFill>
                  <a:schemeClr val="tx1"/>
                </a:solidFill>
                <a:effectLst/>
                <a:latin typeface="+mn-lt"/>
                <a:ea typeface="+mn-ea"/>
                <a:cs typeface="+mn-cs"/>
              </a:rPr>
              <a:t>knowledge base</a:t>
            </a:r>
            <a:r>
              <a:rPr lang="el-GR" sz="1200" kern="1200" dirty="0">
                <a:solidFill>
                  <a:schemeClr val="tx1"/>
                </a:solidFill>
                <a:effectLst/>
                <a:latin typeface="+mn-lt"/>
                <a:ea typeface="+mn-ea"/>
                <a:cs typeface="+mn-cs"/>
              </a:rPr>
              <a:t> ε</a:t>
            </a:r>
            <a:r>
              <a:rPr lang="en-US" sz="1200" kern="1200" dirty="0" err="1">
                <a:solidFill>
                  <a:schemeClr val="tx1"/>
                </a:solidFill>
                <a:effectLst/>
                <a:latin typeface="+mn-lt"/>
                <a:ea typeface="+mn-ea"/>
                <a:cs typeface="+mn-cs"/>
              </a:rPr>
              <a:t>ί</a:t>
            </a:r>
            <a:r>
              <a:rPr lang="el-GR" sz="1200" kern="1200" dirty="0">
                <a:solidFill>
                  <a:schemeClr val="tx1"/>
                </a:solidFill>
                <a:effectLst/>
                <a:latin typeface="+mn-lt"/>
                <a:ea typeface="+mn-ea"/>
                <a:cs typeface="+mn-cs"/>
              </a:rPr>
              <a:t>τε</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wordnet </a:t>
            </a:r>
            <a:r>
              <a:rPr lang="el-GR" sz="1200" kern="1200" dirty="0">
                <a:solidFill>
                  <a:schemeClr val="tx1"/>
                </a:solidFill>
                <a:effectLst/>
                <a:latin typeface="+mn-lt"/>
                <a:ea typeface="+mn-ea"/>
                <a:cs typeface="+mn-cs"/>
              </a:rPr>
              <a:t>είτε το </a:t>
            </a:r>
            <a:r>
              <a:rPr lang="en-GB" sz="1200" kern="1200" dirty="0" err="1">
                <a:solidFill>
                  <a:schemeClr val="tx1"/>
                </a:solidFill>
                <a:effectLst/>
                <a:latin typeface="+mn-lt"/>
                <a:ea typeface="+mn-ea"/>
                <a:cs typeface="+mn-cs"/>
              </a:rPr>
              <a:t>babelnet</a:t>
            </a:r>
            <a:r>
              <a:rPr lang="el-GR" sz="1200" kern="1200" dirty="0">
                <a:solidFill>
                  <a:schemeClr val="tx1"/>
                </a:solidFill>
                <a:effectLst/>
                <a:latin typeface="+mn-lt"/>
                <a:ea typeface="+mn-ea"/>
                <a:cs typeface="+mn-cs"/>
              </a:rPr>
              <a:t>. </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Τα κύρια αποτελέσματα είναι αυτά που φαίνονται στη διαφάνεια. </a:t>
            </a:r>
            <a:endParaRPr lang="en-GR" sz="1200" kern="1200" dirty="0">
              <a:solidFill>
                <a:schemeClr val="tx1"/>
              </a:solidFill>
              <a:effectLst/>
              <a:latin typeface="+mn-lt"/>
              <a:ea typeface="+mn-ea"/>
              <a:cs typeface="+mn-cs"/>
            </a:endParaRPr>
          </a:p>
          <a:p>
            <a:endParaRPr lang="en-GR" sz="1200"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R" sz="1200" kern="1200" dirty="0">
                <a:solidFill>
                  <a:schemeClr val="tx1"/>
                </a:solidFill>
                <a:effectLst/>
                <a:latin typeface="+mn-lt"/>
                <a:ea typeface="+mn-ea"/>
                <a:cs typeface="+mn-cs"/>
              </a:rPr>
              <a:t>Typically, it is appropriate for situations when the average of </a:t>
            </a:r>
            <a:r>
              <a:rPr lang="en-GR" sz="1200" kern="1200" dirty="0">
                <a:solidFill>
                  <a:schemeClr val="tx1"/>
                </a:solidFill>
                <a:effectLst/>
                <a:latin typeface="+mn-lt"/>
                <a:ea typeface="+mn-ea"/>
                <a:cs typeface="+mn-cs"/>
                <a:hlinkClick r:id="rId3" tooltip="Rate (mathematics)"/>
              </a:rPr>
              <a:t>rates</a:t>
            </a:r>
            <a:r>
              <a:rPr lang="en-GR" sz="1200" kern="1200" dirty="0">
                <a:solidFill>
                  <a:schemeClr val="tx1"/>
                </a:solidFill>
                <a:effectLst/>
                <a:latin typeface="+mn-lt"/>
                <a:ea typeface="+mn-ea"/>
                <a:cs typeface="+mn-cs"/>
              </a:rPr>
              <a:t> is desired. </a:t>
            </a:r>
            <a:endParaRPr lang="el-GR"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a:solidFill>
                  <a:schemeClr val="tx1"/>
                </a:solidFill>
                <a:effectLst/>
                <a:latin typeface="+mn-lt"/>
                <a:ea typeface="+mn-ea"/>
                <a:cs typeface="+mn-cs"/>
              </a:rPr>
              <a:t>Wordnet:</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την καλύτερη απόδοση είχαν τα ουσιαστικά και την χειρότερη τα ρήματα</a:t>
            </a:r>
          </a:p>
          <a:p>
            <a:pPr rtl="0" fontAlgn="base"/>
            <a:r>
              <a:rPr lang="el-GR" sz="1200" b="0" i="0" u="none" strike="noStrike" kern="1200" dirty="0">
                <a:solidFill>
                  <a:schemeClr val="tx1"/>
                </a:solidFill>
                <a:effectLst/>
                <a:latin typeface="+mn-lt"/>
                <a:ea typeface="+mn-ea"/>
                <a:cs typeface="+mn-cs"/>
              </a:rPr>
              <a:t>	ακόμα, η χρήση προηγούμενης γνώσης ήταν ευνοϊκή για τα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του γενικού τομέα τα καλύτερα αποτελέσματα είχαν τα </a:t>
            </a:r>
            <a:r>
              <a:rPr lang="en-GB" sz="1200" b="0" i="0" u="none" strike="noStrike" kern="1200" dirty="0">
                <a:solidFill>
                  <a:schemeClr val="tx1"/>
                </a:solidFill>
                <a:effectLst/>
                <a:latin typeface="+mn-lt"/>
                <a:ea typeface="+mn-ea"/>
                <a:cs typeface="+mn-cs"/>
              </a:rPr>
              <a:t>semi-supervised</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fontAlgn="base"/>
            <a:r>
              <a:rPr lang="el-GR" sz="1200" b="0" i="0" u="none" strike="noStrike" kern="1200" dirty="0">
                <a:solidFill>
                  <a:schemeClr val="tx1"/>
                </a:solidFill>
                <a:effectLst/>
                <a:latin typeface="+mn-lt"/>
                <a:ea typeface="+mn-ea"/>
                <a:cs typeface="+mn-cs"/>
              </a:rPr>
              <a:t>	φάνηκε να αποδίδει καλύτερα σε σχέση με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όταν γίνεται λόγος για </a:t>
            </a:r>
            <a:r>
              <a:rPr lang="en-GB" sz="1200" b="0" i="0" u="none" strike="noStrike" kern="1200" dirty="0">
                <a:solidFill>
                  <a:schemeClr val="tx1"/>
                </a:solidFill>
                <a:effectLst/>
                <a:latin typeface="+mn-lt"/>
                <a:ea typeface="+mn-ea"/>
                <a:cs typeface="+mn-cs"/>
              </a:rPr>
              <a:t>named entities</a:t>
            </a:r>
          </a:p>
          <a:p>
            <a:pPr rtl="0" fontAlgn="base"/>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Χρησιμοποιησε</a:t>
            </a:r>
            <a:r>
              <a:rPr lang="el-GR" sz="1200" b="0" i="0" u="none" strike="noStrike" kern="1200" dirty="0">
                <a:solidFill>
                  <a:schemeClr val="tx1"/>
                </a:solidFill>
                <a:effectLst/>
                <a:latin typeface="+mn-lt"/>
                <a:ea typeface="+mn-ea"/>
                <a:cs typeface="+mn-cs"/>
              </a:rPr>
              <a:t> το </a:t>
            </a:r>
            <a:r>
              <a:rPr lang="en-GB" sz="1200" b="0" i="0" u="none" strike="noStrike" kern="1200" dirty="0">
                <a:solidFill>
                  <a:schemeClr val="tx1"/>
                </a:solidFill>
                <a:effectLst/>
                <a:latin typeface="+mn-lt"/>
                <a:ea typeface="+mn-ea"/>
                <a:cs typeface="+mn-cs"/>
              </a:rPr>
              <a:t>NASARI </a:t>
            </a:r>
            <a:r>
              <a:rPr lang="el-GR" sz="1200" b="0" i="0" u="none" strike="noStrike" kern="1200" dirty="0">
                <a:solidFill>
                  <a:schemeClr val="tx1"/>
                </a:solidFill>
                <a:effectLst/>
                <a:latin typeface="+mn-lt"/>
                <a:ea typeface="+mn-ea"/>
                <a:cs typeface="+mn-cs"/>
              </a:rPr>
              <a:t>ως τρόπο  λήψης της σημασιολογικής αναπαράστασης από κάθε έννοια</a:t>
            </a:r>
          </a:p>
          <a:p>
            <a:r>
              <a:rPr lang="el-GR" sz="1200" b="0" i="0" u="none" strike="noStrike" kern="1200" dirty="0">
                <a:solidFill>
                  <a:schemeClr val="tx1"/>
                </a:solidFill>
                <a:effectLst/>
                <a:latin typeface="+mn-lt"/>
                <a:ea typeface="+mn-ea"/>
                <a:cs typeface="+mn-cs"/>
              </a:rPr>
              <a:t>  	Και τέλος, αυτό το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που χρησιμοποιήθηκε εδώ περιέχει τις περισσότερες αμφίσημες λέξεις και είναι δύσκολο να </a:t>
            </a:r>
            <a:r>
              <a:rPr lang="el-GR" sz="1200" b="0" i="0" u="none" strike="noStrike" kern="1200" dirty="0" err="1">
                <a:solidFill>
                  <a:schemeClr val="tx1"/>
                </a:solidFill>
                <a:effectLst/>
                <a:latin typeface="+mn-lt"/>
                <a:ea typeface="+mn-ea"/>
                <a:cs typeface="+mn-cs"/>
              </a:rPr>
              <a:t>αποσημασιοποιηθούν</a:t>
            </a:r>
            <a:r>
              <a:rPr lang="el-GR" sz="1200" b="0" i="0" u="none" strike="noStrike" kern="1200" dirty="0">
                <a:solidFill>
                  <a:schemeClr val="tx1"/>
                </a:solidFill>
                <a:effectLst/>
                <a:latin typeface="+mn-lt"/>
                <a:ea typeface="+mn-ea"/>
                <a:cs typeface="+mn-cs"/>
              </a:rPr>
              <a:t> χωρίς τη χρήση μεγάλων και καλά οργανωμένων </a:t>
            </a:r>
            <a:r>
              <a:rPr lang="en-GB" sz="1200" b="0" i="0" u="none" strike="noStrike" kern="1200" dirty="0">
                <a:solidFill>
                  <a:schemeClr val="tx1"/>
                </a:solidFill>
                <a:effectLst/>
                <a:latin typeface="+mn-lt"/>
                <a:ea typeface="+mn-ea"/>
                <a:cs typeface="+mn-cs"/>
              </a:rPr>
              <a:t>knowledge based </a:t>
            </a:r>
            <a:r>
              <a:rPr lang="el-GR" sz="1200" b="0" i="0" u="none" strike="noStrike" kern="1200" dirty="0">
                <a:solidFill>
                  <a:schemeClr val="tx1"/>
                </a:solidFill>
                <a:effectLst/>
                <a:latin typeface="+mn-lt"/>
                <a:ea typeface="+mn-ea"/>
                <a:cs typeface="+mn-cs"/>
              </a:rPr>
              <a:t>αλγορίθμων]</a:t>
            </a:r>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Παρουσιάζεται λοιπόν ένα νέο μοντέλο, που αξιοποιεί την εξελικτική προσέγγιση του τομέα.</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Αρχικά θα ορίσουμε το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Κάθε γλώσσα περιλαμβάνει λέξεις οι οποίες μπορεί να είναι αμφίσημες, δηλαδή να έχουν περισσότερες από μια έννοιες, ανάλογα με το περικείμενο στο οποίο βρίσκονται. Η αποσαφήνιση αυτών των εννοιών είναι η διαδικασία η οποία εντοπίζει τη συγκεκριμένη έννοια που λαμβάνει η λέξη μέσα σε αυτήν την πρόταση δηλαδή το περικείμενο.</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Για παράδειγμα, η λέξη </a:t>
            </a:r>
            <a:r>
              <a:rPr lang="en-GB" sz="1200" b="0" i="1" u="none" strike="noStrike" kern="1200" dirty="0">
                <a:solidFill>
                  <a:schemeClr val="tx1"/>
                </a:solidFill>
                <a:effectLst/>
                <a:latin typeface="+mn-lt"/>
                <a:ea typeface="+mn-ea"/>
                <a:cs typeface="+mn-cs"/>
              </a:rPr>
              <a:t>bank</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αμφίσημη. Οι κύριες έννοιες τις οποίες μπορεί να λάβει είναι η οικονομική και η περιβαλλοντική / </a:t>
            </a:r>
            <a:r>
              <a:rPr lang="el-GR" sz="1200" b="0" i="0" u="none" strike="noStrike" kern="1200" dirty="0" err="1">
                <a:solidFill>
                  <a:schemeClr val="tx1"/>
                </a:solidFill>
                <a:effectLst/>
                <a:latin typeface="+mn-lt"/>
                <a:ea typeface="+mn-ea"/>
                <a:cs typeface="+mn-cs"/>
              </a:rPr>
              <a:t>νατουραλιστική</a:t>
            </a:r>
            <a:r>
              <a:rPr lang="el-GR" sz="1200" b="0" i="0" u="none" strike="noStrike" kern="1200" dirty="0">
                <a:solidFill>
                  <a:schemeClr val="tx1"/>
                </a:solidFill>
                <a:effectLst/>
                <a:latin typeface="+mn-lt"/>
                <a:ea typeface="+mn-ea"/>
                <a:cs typeface="+mn-cs"/>
              </a:rPr>
              <a:t> .</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ΑΑΛ είναι ακριβώς αυτό, προσπαθεί να βρει ποια από τις δύο σημασίες κυριαρχεί κάθε φορά ανάλογα με την πρόταση μέσα στην οποία βρίσκεται η λέξη «</a:t>
            </a:r>
            <a:r>
              <a:rPr lang="en-GB" sz="1200" b="0" i="0" u="none" strike="noStrike" kern="1200" dirty="0">
                <a:solidFill>
                  <a:schemeClr val="tx1"/>
                </a:solidFill>
                <a:effectLst/>
                <a:latin typeface="+mn-lt"/>
                <a:ea typeface="+mn-ea"/>
                <a:cs typeface="+mn-cs"/>
              </a:rPr>
              <a:t>bank</a:t>
            </a:r>
            <a:r>
              <a:rPr lang="el-GR" sz="1200" b="1" i="0" u="none" strike="noStrike" kern="1200" dirty="0">
                <a:solidFill>
                  <a:schemeClr val="tx1"/>
                </a:solidFill>
                <a:effectLst/>
                <a:latin typeface="+mn-lt"/>
                <a:ea typeface="+mn-ea"/>
                <a:cs typeface="+mn-cs"/>
              </a:rPr>
              <a:t>»</a:t>
            </a:r>
          </a:p>
          <a:p>
            <a:pPr rtl="0"/>
            <a:endParaRPr lang="el-GR" sz="1200" b="1" i="0" u="none" strike="noStrike" kern="1200" dirty="0">
              <a:solidFill>
                <a:schemeClr val="tx1"/>
              </a:solidFill>
              <a:effectLst/>
              <a:latin typeface="+mn-lt"/>
              <a:ea typeface="+mn-ea"/>
              <a:cs typeface="+mn-cs"/>
            </a:endParaRPr>
          </a:p>
          <a:p>
            <a:pPr rtl="0"/>
            <a:r>
              <a:rPr lang="el-GR" sz="1200" b="1" i="0" u="none" strike="noStrike" kern="1200" dirty="0">
                <a:solidFill>
                  <a:schemeClr val="tx1"/>
                </a:solidFill>
                <a:effectLst/>
                <a:latin typeface="+mn-lt"/>
                <a:ea typeface="+mn-ea"/>
                <a:cs typeface="+mn-cs"/>
              </a:rPr>
              <a:t> </a:t>
            </a:r>
            <a:endParaRPr lang="en-GB" sz="1200" b="1" i="0" u="none" strike="noStrike" kern="1200" dirty="0">
              <a:solidFill>
                <a:schemeClr val="tx1"/>
              </a:solidFill>
              <a:effectLst/>
              <a:latin typeface="+mn-lt"/>
              <a:ea typeface="+mn-ea"/>
              <a:cs typeface="+mn-cs"/>
            </a:endParaRPr>
          </a:p>
          <a:p>
            <a:pPr rtl="0"/>
            <a:endParaRPr lang="en-GB" sz="1200" b="1"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#Notes</a:t>
            </a:r>
            <a:endParaRPr lang="en-GB" b="0" dirty="0">
              <a:effectLst/>
            </a:endParaRPr>
          </a:p>
          <a:p>
            <a:pPr rtl="0"/>
            <a:r>
              <a:rPr lang="el-GR" sz="1200" b="0" i="0" u="none" strike="noStrike" kern="1200" dirty="0">
                <a:solidFill>
                  <a:schemeClr val="tx1"/>
                </a:solidFill>
                <a:effectLst/>
                <a:latin typeface="+mn-lt"/>
                <a:ea typeface="+mn-ea"/>
                <a:cs typeface="+mn-cs"/>
              </a:rPr>
              <a:t>Το άρθρο παρουσιάζει ένα νέο μοντέλο που προσεγγίζει το θέμα της αποσαφήνισης των εννοιών μιας λέξης από τη σκοπιά της θεωρίας των παιγνίων (</a:t>
            </a:r>
            <a:r>
              <a:rPr lang="en-GB" sz="1200" b="0" i="0" u="none" strike="noStrike" kern="1200" dirty="0">
                <a:solidFill>
                  <a:schemeClr val="tx1"/>
                </a:solidFill>
                <a:effectLst/>
                <a:latin typeface="+mn-lt"/>
                <a:ea typeface="+mn-ea"/>
                <a:cs typeface="+mn-cs"/>
              </a:rPr>
              <a:t>Game theory) </a:t>
            </a:r>
            <a:r>
              <a:rPr lang="el-GR" sz="1200" b="0" i="0" u="none" strike="noStrike" kern="1200" dirty="0">
                <a:solidFill>
                  <a:schemeClr val="tx1"/>
                </a:solidFill>
                <a:effectLst/>
                <a:latin typeface="+mn-lt"/>
                <a:ea typeface="+mn-ea"/>
                <a:cs typeface="+mn-cs"/>
              </a:rPr>
              <a:t>και συγκεκριμένα της εξελικτικής θεωρίας (</a:t>
            </a:r>
            <a:r>
              <a:rPr lang="en-GB" sz="1200" b="0" i="0" u="none" strike="noStrike" kern="1200" dirty="0">
                <a:solidFill>
                  <a:schemeClr val="tx1"/>
                </a:solidFill>
                <a:effectLst/>
                <a:latin typeface="+mn-lt"/>
                <a:ea typeface="+mn-ea"/>
                <a:cs typeface="+mn-cs"/>
              </a:rPr>
              <a:t>evolutionary game theory).</a:t>
            </a:r>
            <a:endParaRPr lang="en-GB" dirty="0">
              <a:effectLst/>
            </a:endParaRPr>
          </a:p>
          <a:p>
            <a:pPr rtl="0"/>
            <a:endParaRPr lang="el-GR" dirty="0">
              <a:effectLst/>
            </a:endParaRPr>
          </a:p>
          <a:p>
            <a:pPr rtl="0"/>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Julie</a:t>
            </a:r>
          </a:p>
          <a:p>
            <a:pPr rtl="0"/>
            <a:endParaRPr lang="en-US" sz="1200" kern="1200" dirty="0">
              <a:solidFill>
                <a:schemeClr val="tx1"/>
              </a:solidFill>
              <a:effectLst/>
              <a:latin typeface="+mn-lt"/>
              <a:ea typeface="+mn-ea"/>
              <a:cs typeface="+mn-cs"/>
            </a:endParaRPr>
          </a:p>
          <a:p>
            <a:pPr rtl="0"/>
            <a:r>
              <a:rPr lang="el-GR" sz="1200" kern="1200" dirty="0">
                <a:solidFill>
                  <a:schemeClr val="tx1"/>
                </a:solidFill>
                <a:effectLst/>
                <a:latin typeface="+mn-lt"/>
                <a:ea typeface="+mn-ea"/>
                <a:cs typeface="+mn-cs"/>
              </a:rPr>
              <a:t>Έπειτα έγινε σύγκριση του κάθε αλγορίθμου με τα </a:t>
            </a:r>
            <a:r>
              <a:rPr lang="en-US" sz="1200" kern="1200" dirty="0">
                <a:solidFill>
                  <a:schemeClr val="tx1"/>
                </a:solidFill>
                <a:effectLst/>
                <a:latin typeface="+mn-lt"/>
                <a:ea typeface="+mn-ea"/>
                <a:cs typeface="+mn-cs"/>
              </a:rPr>
              <a:t>state of the art </a:t>
            </a:r>
            <a:r>
              <a:rPr lang="el-GR" sz="1200" kern="1200" dirty="0">
                <a:solidFill>
                  <a:schemeClr val="tx1"/>
                </a:solidFill>
                <a:effectLst/>
                <a:latin typeface="+mn-lt"/>
                <a:ea typeface="+mn-ea"/>
                <a:cs typeface="+mn-cs"/>
              </a:rPr>
              <a:t>συστήματα, όπου όντως φάνηκε στα αποτελέσματα να λειτουργούν καλύτερα αλλά και να παρουσιάζουν μια σταθερότητα στα ποσοστά τους σε κάθε </a:t>
            </a:r>
            <a:r>
              <a:rPr lang="en-US" sz="1200" kern="1200" dirty="0">
                <a:solidFill>
                  <a:schemeClr val="tx1"/>
                </a:solidFill>
                <a:effectLst/>
                <a:latin typeface="+mn-lt"/>
                <a:ea typeface="+mn-ea"/>
                <a:cs typeface="+mn-cs"/>
              </a:rPr>
              <a:t>dataset</a:t>
            </a:r>
            <a:r>
              <a:rPr lang="el-GR" sz="1200" kern="1200" dirty="0">
                <a:solidFill>
                  <a:schemeClr val="tx1"/>
                </a:solidFill>
                <a:effectLst/>
                <a:latin typeface="+mn-lt"/>
                <a:ea typeface="+mn-ea"/>
                <a:cs typeface="+mn-cs"/>
              </a:rPr>
              <a:t>. </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Κάτι άλλο που μπορεί να παρατηρηθεί είναι ότι το </a:t>
            </a:r>
            <a:r>
              <a:rPr lang="el-GR" sz="1200" kern="1200" dirty="0" err="1">
                <a:solidFill>
                  <a:schemeClr val="tx1"/>
                </a:solidFill>
                <a:effectLst/>
                <a:latin typeface="+mn-lt"/>
                <a:ea typeface="+mn-ea"/>
                <a:cs typeface="+mn-cs"/>
              </a:rPr>
              <a:t>semi-supervised</a:t>
            </a:r>
            <a:r>
              <a:rPr lang="el-GR" sz="1200" kern="1200" dirty="0">
                <a:solidFill>
                  <a:schemeClr val="tx1"/>
                </a:solidFill>
                <a:effectLst/>
                <a:latin typeface="+mn-lt"/>
                <a:ea typeface="+mn-ea"/>
                <a:cs typeface="+mn-cs"/>
              </a:rPr>
              <a:t> μοντέλο, έχει κοντινές τιμές με τα άλλα </a:t>
            </a:r>
            <a:r>
              <a:rPr lang="el-GR" sz="1200" kern="1200" dirty="0" err="1">
                <a:solidFill>
                  <a:schemeClr val="tx1"/>
                </a:solidFill>
                <a:effectLst/>
                <a:latin typeface="+mn-lt"/>
                <a:ea typeface="+mn-ea"/>
                <a:cs typeface="+mn-cs"/>
              </a:rPr>
              <a:t>supervised</a:t>
            </a:r>
            <a:r>
              <a:rPr lang="el-GR" sz="1200" kern="1200" dirty="0">
                <a:solidFill>
                  <a:schemeClr val="tx1"/>
                </a:solidFill>
                <a:effectLst/>
                <a:latin typeface="+mn-lt"/>
                <a:ea typeface="+mn-ea"/>
                <a:cs typeface="+mn-cs"/>
              </a:rPr>
              <a:t> συστήματα. </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sym typeface="Wingdings" pitchFamily="2" charset="2"/>
              </a:rPr>
              <a:t></a:t>
            </a:r>
            <a:r>
              <a:rPr lang="el-GR" sz="1200" kern="1200" dirty="0">
                <a:solidFill>
                  <a:schemeClr val="tx1"/>
                </a:solidFill>
                <a:effectLst/>
                <a:latin typeface="+mn-lt"/>
                <a:ea typeface="+mn-ea"/>
                <a:cs typeface="+mn-cs"/>
              </a:rPr>
              <a:t> τα δείχνουμε παράλληλα με την εικόνα στην Διαφάνεια 21 </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Julie</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Julie</a:t>
            </a:r>
          </a:p>
          <a:p>
            <a:endParaRPr lang="en-US"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Κλείνοντας, θα συνοψίσουμε τις μέχρι τώρα πληροφορίες. </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Έγινε λόγος για μια νέα μέθοδο που άρει την αμφισημία των λέξεων, μέσω της εξελικτικής θεωρίας παιγνίων η οποία θέτει κάποια μέτρα ομοιότητας που αποδίδουν καλύτερα και μπορεί να θεωρηθεί η συνέχιση των </a:t>
            </a:r>
            <a:r>
              <a:rPr lang="el-GR" sz="1200" kern="1200" dirty="0" err="1">
                <a:solidFill>
                  <a:schemeClr val="tx1"/>
                </a:solidFill>
                <a:effectLst/>
                <a:latin typeface="+mn-lt"/>
                <a:ea typeface="+mn-ea"/>
                <a:cs typeface="+mn-cs"/>
              </a:rPr>
              <a:t>knowledge-based</a:t>
            </a:r>
            <a:r>
              <a:rPr lang="el-GR" sz="1200" kern="1200" dirty="0">
                <a:solidFill>
                  <a:schemeClr val="tx1"/>
                </a:solidFill>
                <a:effectLst/>
                <a:latin typeface="+mn-lt"/>
                <a:ea typeface="+mn-ea"/>
                <a:cs typeface="+mn-cs"/>
              </a:rPr>
              <a:t> &amp; </a:t>
            </a:r>
            <a:r>
              <a:rPr lang="el-GR" sz="1200" kern="1200" dirty="0" err="1">
                <a:solidFill>
                  <a:schemeClr val="tx1"/>
                </a:solidFill>
                <a:effectLst/>
                <a:latin typeface="+mn-lt"/>
                <a:ea typeface="+mn-ea"/>
                <a:cs typeface="+mn-cs"/>
              </a:rPr>
              <a:t>graph-based</a:t>
            </a:r>
            <a:r>
              <a:rPr lang="el-GR" sz="1200" kern="1200" dirty="0">
                <a:solidFill>
                  <a:schemeClr val="tx1"/>
                </a:solidFill>
                <a:effectLst/>
                <a:latin typeface="+mn-lt"/>
                <a:ea typeface="+mn-ea"/>
                <a:cs typeface="+mn-cs"/>
              </a:rPr>
              <a:t> αλγορίθμων.</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αποσαφήνιση των εννοιών των λέξεων αντιμετωπίστηκε ως ένα διαρκές παιχνίδι [έλεγε πρόβλημα] περιορισμών και ικανοποίησης αυτών, οδηγώντας σε σταθερή συσχέτιση εννοιών και λέξεων </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ανάθεση της κάθε έννοιας στην αντίστοιχη λέξη βασίστηκε στο περικείμενο (στη </a:t>
            </a:r>
            <a:r>
              <a:rPr lang="el-GR" sz="1200" kern="1200" dirty="0" err="1">
                <a:solidFill>
                  <a:schemeClr val="tx1"/>
                </a:solidFill>
                <a:effectLst/>
                <a:latin typeface="+mn-lt"/>
                <a:ea typeface="+mn-ea"/>
                <a:cs typeface="+mn-cs"/>
              </a:rPr>
              <a:t>κειμενική</a:t>
            </a:r>
            <a:r>
              <a:rPr lang="el-GR" sz="1200" kern="1200" dirty="0">
                <a:solidFill>
                  <a:schemeClr val="tx1"/>
                </a:solidFill>
                <a:effectLst/>
                <a:latin typeface="+mn-lt"/>
                <a:ea typeface="+mn-ea"/>
                <a:cs typeface="+mn-cs"/>
              </a:rPr>
              <a:t> συνοχή), χαρακτηριστικό που λείπει από τα </a:t>
            </a:r>
            <a:r>
              <a:rPr lang="el-GR" sz="1200" kern="1200" dirty="0" err="1">
                <a:solidFill>
                  <a:schemeClr val="tx1"/>
                </a:solidFill>
                <a:effectLst/>
                <a:latin typeface="+mn-lt"/>
                <a:ea typeface="+mn-ea"/>
                <a:cs typeface="+mn-cs"/>
              </a:rPr>
              <a:t>state</a:t>
            </a:r>
            <a:r>
              <a:rPr lang="el-GR" sz="1200" kern="1200" dirty="0">
                <a:solidFill>
                  <a:schemeClr val="tx1"/>
                </a:solidFill>
                <a:effectLst/>
                <a:latin typeface="+mn-lt"/>
                <a:ea typeface="+mn-ea"/>
                <a:cs typeface="+mn-cs"/>
              </a:rPr>
              <a:t> of the </a:t>
            </a:r>
            <a:r>
              <a:rPr lang="el-GR" sz="1200" kern="1200" dirty="0" err="1">
                <a:solidFill>
                  <a:schemeClr val="tx1"/>
                </a:solidFill>
                <a:effectLst/>
                <a:latin typeface="+mn-lt"/>
                <a:ea typeface="+mn-ea"/>
                <a:cs typeface="+mn-cs"/>
              </a:rPr>
              <a:t>art</a:t>
            </a:r>
            <a:r>
              <a:rPr lang="el-GR" sz="1200" kern="1200" dirty="0">
                <a:solidFill>
                  <a:schemeClr val="tx1"/>
                </a:solidFill>
                <a:effectLst/>
                <a:latin typeface="+mn-lt"/>
                <a:ea typeface="+mn-ea"/>
                <a:cs typeface="+mn-cs"/>
              </a:rPr>
              <a:t> συστήματα.</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χρήση του </a:t>
            </a:r>
            <a:r>
              <a:rPr lang="el-GR" sz="1200" kern="1200" dirty="0" err="1">
                <a:solidFill>
                  <a:schemeClr val="tx1"/>
                </a:solidFill>
                <a:effectLst/>
                <a:latin typeface="+mn-lt"/>
                <a:ea typeface="+mn-ea"/>
                <a:cs typeface="+mn-cs"/>
              </a:rPr>
              <a:t>replicator</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dynamics</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equation</a:t>
            </a:r>
            <a:r>
              <a:rPr lang="el-GR" sz="1200" kern="1200" dirty="0">
                <a:solidFill>
                  <a:schemeClr val="tx1"/>
                </a:solidFill>
                <a:effectLst/>
                <a:latin typeface="+mn-lt"/>
                <a:ea typeface="+mn-ea"/>
                <a:cs typeface="+mn-cs"/>
              </a:rPr>
              <a:t> είναι υπεύθυνη για την καλύτερη ανάθεση έννοιας σε κάθε λέξη</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σύστημα αυτό όπως ειπώθηκε είναι πολύπλευρο και ευπροσάρμοστο</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Και τέλος θεωρείται πλήρως ανταγωνιστικό σε σχέση με τα </a:t>
            </a:r>
            <a:r>
              <a:rPr lang="el-GR" sz="1200" kern="1200" dirty="0" err="1">
                <a:solidFill>
                  <a:schemeClr val="tx1"/>
                </a:solidFill>
                <a:effectLst/>
                <a:latin typeface="+mn-lt"/>
                <a:ea typeface="+mn-ea"/>
                <a:cs typeface="+mn-cs"/>
              </a:rPr>
              <a:t>προϋπάρχοντα</a:t>
            </a:r>
            <a:r>
              <a:rPr lang="el-GR" sz="1200" kern="1200" dirty="0">
                <a:solidFill>
                  <a:schemeClr val="tx1"/>
                </a:solidFill>
                <a:effectLst/>
                <a:latin typeface="+mn-lt"/>
                <a:ea typeface="+mn-ea"/>
                <a:cs typeface="+mn-cs"/>
              </a:rPr>
              <a:t> συστήματα.  Η σημασία μιας λέξης εξαρτάται μόνο από λέξεις που μοιράζονται μια σχέση εγγύτητας (βρίσκονται πιο κοντά) και από εκείνες που απολαμβάνουν υψηλή ομοιότητα.</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Context: t</a:t>
            </a:r>
            <a:r>
              <a:rPr lang="en-GR" dirty="0"/>
              <a:t>alking, got, hungry, toast, need</a:t>
            </a:r>
          </a:p>
          <a:p>
            <a:endParaRPr lang="en-GR" dirty="0"/>
          </a:p>
          <a:p>
            <a:r>
              <a:rPr lang="en-GR" dirty="0"/>
              <a:t>Stop-words: got need</a:t>
            </a:r>
          </a:p>
          <a:p>
            <a:endParaRPr lang="en-GR" dirty="0"/>
          </a:p>
          <a:p>
            <a:r>
              <a:rPr lang="en-GR" dirty="0"/>
              <a:t>Ambiguous: toast</a:t>
            </a:r>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3768732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24</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DISCLAIMER !</a:t>
            </a:r>
            <a:endParaRPr lang="el-GR" dirty="0"/>
          </a:p>
          <a:p>
            <a:endParaRPr lang="el-GR" dirty="0"/>
          </a:p>
          <a:p>
            <a:r>
              <a:rPr lang="el-GR" dirty="0"/>
              <a:t>Αν και λατρέψαμε το θέμα και τον τρόπο προσέγγισής τους, αρκετές ήταν οι φορές που βρεθήκαμε σε αδιέξοδο λόγω εκφραστικών ή και μαθηματικών λαθών (τύποι, διαγράμματα, </a:t>
            </a:r>
            <a:r>
              <a:rPr lang="el-GR" dirty="0" err="1"/>
              <a:t>κλπ</a:t>
            </a:r>
            <a:r>
              <a:rPr lang="el-GR" dirty="0"/>
              <a:t>), όπως και ασάφεια ή έλλειψη συνοχής κατά την περιγραφή διαδικασιών και εννοιών, με ένα από τα κυριότερα προβλήματα να αποτελεί η έλλειψη συνέπειας στη σημειογραφία.</a:t>
            </a:r>
            <a:r>
              <a:rPr lang="en-US" dirty="0"/>
              <a:t> </a:t>
            </a:r>
            <a:endParaRPr lang="el-GR" dirty="0"/>
          </a:p>
          <a:p>
            <a:r>
              <a:rPr lang="el-GR" dirty="0"/>
              <a:t>Επιπλέον, επειδή η θεωρία παιγνίων αποτελεί καινούριο αντικείμενο με το οποίο ασχολούμαστε πρώτη φορά, τα προαναφερθέντα λάθη είχαν μεγαλύτερη βαρύτητα.</a:t>
            </a:r>
            <a:endParaRPr lang="en-US" dirty="0"/>
          </a:p>
          <a:p>
            <a:endParaRPr lang="en-US" dirty="0"/>
          </a:p>
        </p:txBody>
      </p:sp>
      <p:sp>
        <p:nvSpPr>
          <p:cNvPr id="4" name="Slide Number Placeholder 3"/>
          <p:cNvSpPr>
            <a:spLocks noGrp="1"/>
          </p:cNvSpPr>
          <p:nvPr>
            <p:ph type="sldNum" sz="quarter" idx="5"/>
          </p:nvPr>
        </p:nvSpPr>
        <p:spPr/>
        <p:txBody>
          <a:bodyPr/>
          <a:lstStyle/>
          <a:p>
            <a:fld id="{31B9AF4C-95C0-8842-99C1-47754878ECD7}" type="slidenum">
              <a:rPr lang="en-GR" smtClean="0"/>
              <a:t>25</a:t>
            </a:fld>
            <a:endParaRPr lang="en-GR"/>
          </a:p>
        </p:txBody>
      </p:sp>
    </p:spTree>
    <p:extLst>
      <p:ext uri="{BB962C8B-B14F-4D97-AF65-F5344CB8AC3E}">
        <p14:creationId xmlns:p14="http://schemas.microsoft.com/office/powerpoint/2010/main" val="79316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Το θέμα του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είχε προσεγγιστεί ήδη από τις αρχές του τομέα επεξεργασίας φυσικής γλώσσας (</a:t>
            </a:r>
            <a:r>
              <a:rPr lang="en-GB" sz="1200" b="0" i="0" u="none" strike="noStrike" kern="1200" dirty="0">
                <a:solidFill>
                  <a:schemeClr val="tx1"/>
                </a:solidFill>
                <a:effectLst/>
                <a:latin typeface="+mn-lt"/>
                <a:ea typeface="+mn-ea"/>
                <a:cs typeface="+mn-cs"/>
              </a:rPr>
              <a:t>NLP), </a:t>
            </a:r>
            <a:r>
              <a:rPr lang="el-GR" sz="1200" b="0" i="0" u="none" strike="noStrike" kern="1200" dirty="0">
                <a:solidFill>
                  <a:schemeClr val="tx1"/>
                </a:solidFill>
                <a:effectLst/>
                <a:latin typeface="+mn-lt"/>
                <a:ea typeface="+mn-ea"/>
                <a:cs typeface="+mn-cs"/>
              </a:rPr>
              <a:t>ωστόσο οι μελέτες αυτές παρέμεναν στην επιφάνεια του θέματος, παραμελώντας τη συνοχή του κειμένου το οποίο εξέταζαν.</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μελέτες προσεγγίζονταν από τη σκοπιά επιβλεπόμενων, μη επιβλεπόμενων ή </a:t>
            </a:r>
            <a:r>
              <a:rPr lang="el-GR" sz="1200" b="0" i="0" u="none" strike="noStrike" kern="1200" dirty="0" err="1">
                <a:solidFill>
                  <a:schemeClr val="tx1"/>
                </a:solidFill>
                <a:effectLst/>
                <a:latin typeface="+mn-lt"/>
                <a:ea typeface="+mn-ea"/>
                <a:cs typeface="+mn-cs"/>
              </a:rPr>
              <a:t>ημι</a:t>
            </a:r>
            <a:r>
              <a:rPr lang="el-GR" sz="1200" b="0" i="0" u="none" strike="noStrike" kern="1200" dirty="0">
                <a:solidFill>
                  <a:schemeClr val="tx1"/>
                </a:solidFill>
                <a:effectLst/>
                <a:latin typeface="+mn-lt"/>
                <a:ea typeface="+mn-ea"/>
                <a:cs typeface="+mn-cs"/>
              </a:rPr>
              <a:t>-επιβλεπόμενων μοντέλων μάθησης, από </a:t>
            </a:r>
            <a:r>
              <a:rPr lang="el-GR" sz="1200" b="0" i="0" u="none" strike="noStrike" kern="1200" dirty="0" err="1">
                <a:solidFill>
                  <a:schemeClr val="tx1"/>
                </a:solidFill>
                <a:effectLst/>
                <a:latin typeface="+mn-lt"/>
                <a:ea typeface="+mn-ea"/>
                <a:cs typeface="+mn-cs"/>
              </a:rPr>
              <a:t>ευρετικές</a:t>
            </a:r>
            <a:r>
              <a:rPr lang="el-GR" sz="1200" b="0" i="0" u="none" strike="noStrike" kern="1200" dirty="0">
                <a:solidFill>
                  <a:schemeClr val="tx1"/>
                </a:solidFill>
                <a:effectLst/>
                <a:latin typeface="+mn-lt"/>
                <a:ea typeface="+mn-ea"/>
                <a:cs typeface="+mn-cs"/>
              </a:rPr>
              <a:t> τεχνικές ( και αλγορίθμους) καθώς και αλγορίθμους βασισμένους σε γραφήματα (</a:t>
            </a:r>
            <a:r>
              <a:rPr lang="en-GB" sz="1200" b="0" i="0" u="none" strike="noStrike" kern="1200" dirty="0">
                <a:solidFill>
                  <a:schemeClr val="tx1"/>
                </a:solidFill>
                <a:effectLst/>
                <a:latin typeface="+mn-lt"/>
                <a:ea typeface="+mn-ea"/>
                <a:cs typeface="+mn-cs"/>
              </a:rPr>
              <a:t>graph based) </a:t>
            </a:r>
            <a:r>
              <a:rPr lang="el-GR" sz="1200" b="0" i="0" u="none" strike="noStrike" kern="1200" dirty="0">
                <a:solidFill>
                  <a:schemeClr val="tx1"/>
                </a:solidFill>
                <a:effectLst/>
                <a:latin typeface="+mn-lt"/>
                <a:ea typeface="+mn-ea"/>
                <a:cs typeface="+mn-cs"/>
              </a:rPr>
              <a:t>ή γνώση (</a:t>
            </a:r>
            <a:r>
              <a:rPr lang="en-GB" sz="1200" b="0" i="0" u="none" strike="noStrike" kern="1200" dirty="0">
                <a:solidFill>
                  <a:schemeClr val="tx1"/>
                </a:solidFill>
                <a:effectLst/>
                <a:latin typeface="+mn-lt"/>
                <a:ea typeface="+mn-ea"/>
                <a:cs typeface="+mn-cs"/>
              </a:rPr>
              <a:t>knowledge based)</a:t>
            </a:r>
            <a:r>
              <a:rPr lang="el-GR" sz="1200" b="0" i="0" u="none" strike="noStrike" kern="1200" dirty="0">
                <a:solidFill>
                  <a:schemeClr val="tx1"/>
                </a:solidFill>
                <a:effectLst/>
                <a:latin typeface="+mn-lt"/>
                <a:ea typeface="+mn-ea"/>
                <a:cs typeface="+mn-cs"/>
              </a:rPr>
              <a:t>.</a:t>
            </a:r>
            <a:endParaRPr lang="en-GB" dirty="0">
              <a:effectLst/>
            </a:endParaRPr>
          </a:p>
          <a:p>
            <a:pPr rtl="0"/>
            <a:endParaRPr lang="en-GB" dirty="0"/>
          </a:p>
          <a:p>
            <a:pPr rtl="0"/>
            <a:br>
              <a:rPr lang="en-GB" dirty="0"/>
            </a:br>
            <a:r>
              <a:rPr lang="en-GB" dirty="0"/>
              <a:t>#</a:t>
            </a:r>
            <a:r>
              <a:rPr lang="en-GB" sz="1200" b="0" i="0" u="none" strike="noStrike" kern="1200" dirty="0">
                <a:solidFill>
                  <a:schemeClr val="tx1"/>
                </a:solidFill>
                <a:effectLst/>
                <a:latin typeface="+mn-lt"/>
                <a:ea typeface="+mn-ea"/>
                <a:cs typeface="+mn-cs"/>
              </a:rPr>
              <a:t>Notes</a:t>
            </a:r>
            <a:endParaRPr lang="en-GB" b="0" dirty="0">
              <a:effectLst/>
            </a:endParaRPr>
          </a:p>
          <a:p>
            <a:pPr rtl="0" fontAlgn="base"/>
            <a:r>
              <a:rPr lang="en-GB" sz="1200" b="1" i="0" u="none" strike="noStrike" kern="1200" dirty="0">
                <a:solidFill>
                  <a:schemeClr val="tx1"/>
                </a:solidFill>
                <a:effectLst/>
                <a:latin typeface="+mn-lt"/>
                <a:ea typeface="+mn-ea"/>
                <a:cs typeface="+mn-cs"/>
              </a:rPr>
              <a:t>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μοντέλα τα οποία μαθαίνουν από ένα σύνολο δεδομένων με παραδείγματα και μετά είναι ικανά να χαρακτηρίσουν νέα παραδείγματα.</a:t>
            </a:r>
          </a:p>
          <a:p>
            <a:pPr rtl="0" fontAlgn="base"/>
            <a:r>
              <a:rPr lang="en-GB" sz="1200" b="1" i="0" u="none" strike="noStrike" kern="1200" dirty="0">
                <a:solidFill>
                  <a:schemeClr val="tx1"/>
                </a:solidFill>
                <a:effectLst/>
                <a:latin typeface="+mn-lt"/>
                <a:ea typeface="+mn-ea"/>
                <a:cs typeface="+mn-cs"/>
              </a:rPr>
              <a:t>Unsupervised</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μέσα από μη χαρακτηρισμένα/</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προσπαθούν να ανακαλύψουν μια πιθανή δομή.</a:t>
            </a:r>
          </a:p>
          <a:p>
            <a:pPr rtl="0" fontAlgn="base"/>
            <a:r>
              <a:rPr lang="en-GB" sz="1200" b="1" i="0" u="none" strike="noStrike" kern="1200" dirty="0">
                <a:solidFill>
                  <a:schemeClr val="tx1"/>
                </a:solidFill>
                <a:effectLst/>
                <a:latin typeface="+mn-lt"/>
                <a:ea typeface="+mn-ea"/>
                <a:cs typeface="+mn-cs"/>
              </a:rPr>
              <a:t>Semi-supervised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Ένα μικρό ποσό χαρακτηρισμένων και ένα μεγάλο μη χαρακτηρισμένων παραδειγμάτων.</a:t>
            </a:r>
          </a:p>
          <a:p>
            <a:pPr rtl="0" fontAlgn="base"/>
            <a:r>
              <a:rPr lang="en-GB" sz="1200" b="1" i="0" u="none" strike="noStrike" kern="1200" dirty="0">
                <a:solidFill>
                  <a:schemeClr val="tx1"/>
                </a:solidFill>
                <a:effectLst/>
                <a:latin typeface="+mn-lt"/>
                <a:ea typeface="+mn-ea"/>
                <a:cs typeface="+mn-cs"/>
              </a:rPr>
              <a:t>Heuristics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είναι οποιαδήποτε προσέγγιση στην επίλυση που χρησιμοποιεί μια πρακτική μέθοδο που δεν είναι εγγυημένη ότι είναι βέλτιστη αλλά είναι ωστόσο επαρκής για την επίτευξη ενός άμεσου, βραχυπρόθεσμου στόχου.</a:t>
            </a:r>
          </a:p>
          <a:p>
            <a:pPr rtl="0" fontAlgn="base"/>
            <a:r>
              <a:rPr lang="en-GB" sz="1200" b="1" i="0" u="none" strike="noStrike" kern="1200" dirty="0">
                <a:solidFill>
                  <a:schemeClr val="tx1"/>
                </a:solidFill>
                <a:effectLst/>
                <a:latin typeface="+mn-lt"/>
                <a:ea typeface="+mn-ea"/>
                <a:cs typeface="+mn-cs"/>
              </a:rPr>
              <a:t>Knowledge</a:t>
            </a:r>
            <a:r>
              <a:rPr lang="en-GB" sz="1200" b="0" i="0" u="none" strike="noStrike"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rPr>
              <a:t>based </a:t>
            </a:r>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χρησιμοποιώντας μια υπάρχουσα λεξική βάση γνώσεων, χρησιμοποιεί αλγόριθμους γραφημάτων για να αποσαφηνίσει τις λέξεις με βάση τις σχέσεις που έχουν έννοιες αυτών των λέξεων στο </a:t>
            </a:r>
            <a:r>
              <a:rPr lang="en-GB" sz="1200" b="0" i="0" u="none" strike="noStrike" kern="1200" dirty="0">
                <a:solidFill>
                  <a:schemeClr val="tx1"/>
                </a:solidFill>
                <a:effectLst/>
                <a:latin typeface="+mn-lt"/>
                <a:ea typeface="+mn-ea"/>
                <a:cs typeface="+mn-cs"/>
              </a:rPr>
              <a:t>network.</a:t>
            </a:r>
          </a:p>
          <a:p>
            <a:pPr rtl="0" fontAlgn="base"/>
            <a:r>
              <a:rPr lang="en-GB" sz="1200" b="1" i="0" u="none" strike="noStrike" kern="1200" dirty="0">
                <a:solidFill>
                  <a:schemeClr val="tx1"/>
                </a:solidFill>
                <a:effectLst/>
                <a:latin typeface="+mn-lt"/>
                <a:ea typeface="+mn-ea"/>
                <a:cs typeface="+mn-cs"/>
              </a:rPr>
              <a:t>Graph based</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μοντελοποιεί</a:t>
            </a:r>
            <a:r>
              <a:rPr lang="el-GR" sz="1200" b="0" i="0" u="none" strike="noStrike" kern="1200" dirty="0">
                <a:solidFill>
                  <a:schemeClr val="tx1"/>
                </a:solidFill>
                <a:effectLst/>
                <a:latin typeface="+mn-lt"/>
                <a:ea typeface="+mn-ea"/>
                <a:cs typeface="+mn-cs"/>
              </a:rPr>
              <a:t> τις σχέσεις μεταξύ λέξεων και αισθήσεων ενός κειμένου, σε γραφήματα, που αντιπροσωπεύουν λέξεις και αισθήσεις ως κόμβους και τις σχέσεις μεταξύ τους ως άκρα</a:t>
            </a: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Theatina</a:t>
            </a:r>
            <a:endParaRPr lang="el-GR"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θεωρία</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παιγνίων</a:t>
            </a:r>
            <a:r>
              <a:rPr lang="el-GR" sz="1200" kern="1200" dirty="0">
                <a:solidFill>
                  <a:schemeClr val="tx1"/>
                </a:solidFill>
                <a:effectLst/>
                <a:latin typeface="+mn-lt"/>
                <a:ea typeface="+mn-ea"/>
                <a:cs typeface="+mn-cs"/>
              </a:rPr>
              <a:t> ασχολείται με την ανταγωνιστική αλληλεξάρτηση μεταξύ δύο ή περισσότερων αντιπάλων, ώστε να μελετηθεί και ιδανικά να προβλεφθεί ο τρόπος με τον οποίο γίνεται η λήψη των αποφάσεων, υπό συγκεκριμένες συνθήκες. Το παίγνιο, αποτελείται από ένα σύνολο παικτών, των αντίστοιχών τους στρατηγικών καθώς και τις αποδόσεις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a:t>
            </a:r>
            <a:r>
              <a:rPr lang="el-GR" sz="1200" b="1" kern="1200" dirty="0">
                <a:solidFill>
                  <a:schemeClr val="tx1"/>
                </a:solidFill>
                <a:effectLst/>
                <a:latin typeface="+mn-lt"/>
                <a:ea typeface="+mn-ea"/>
                <a:cs typeface="+mn-cs"/>
              </a:rPr>
              <a:t>παίκτες, </a:t>
            </a:r>
            <a:r>
              <a:rPr lang="el-GR" sz="1200" kern="1200" dirty="0">
                <a:solidFill>
                  <a:schemeClr val="tx1"/>
                </a:solidFill>
                <a:effectLst/>
                <a:latin typeface="+mn-lt"/>
                <a:ea typeface="+mn-ea"/>
                <a:cs typeface="+mn-cs"/>
              </a:rPr>
              <a:t>ως αυτόνομη μονάδα ο καθένας και βασιζόμενοι σε κανόνες και πληροφορίες, προσπαθούν να λάβουν μια απόφαση που θα βελτιστοποιήσει τη δική τους ευημερία έναντι των αντιπάλων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κανόνες που ορίζουν τις εφικτές επιλογές των παικτών, αποτελεί το σύνολο των δυνατών </a:t>
            </a:r>
            <a:r>
              <a:rPr lang="el-GR" sz="1200" b="1" kern="1200" dirty="0">
                <a:solidFill>
                  <a:schemeClr val="tx1"/>
                </a:solidFill>
                <a:effectLst/>
                <a:latin typeface="+mn-lt"/>
                <a:ea typeface="+mn-ea"/>
                <a:cs typeface="+mn-cs"/>
              </a:rPr>
              <a:t>στρατηγικών</a:t>
            </a:r>
            <a:r>
              <a:rPr lang="el-GR" sz="1200" kern="1200" dirty="0">
                <a:solidFill>
                  <a:schemeClr val="tx1"/>
                </a:solidFill>
                <a:effectLst/>
                <a:latin typeface="+mn-lt"/>
                <a:ea typeface="+mn-ea"/>
                <a:cs typeface="+mn-cs"/>
              </a:rPr>
              <a:t> τους, που καθορίζονται είτε απόλυτα και ονομάζονται καθαρές στρατηγικές, είτε μέσω μιας κατανομής πιθανοτήτων επί των αντίστοιχων καθαρών και σε αυτή την περίπτωση ονομάζονται μικτές.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«απόδοση» εκφράζει το αριθμητικό αποτέλεσμα του παιγνίου για έναν συνδυασμό στρατηγικών.</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λύση του παιγνίου ή αλλιώς ισορροπία κατά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είναι ο συνδυασμός εκείνος των στρατηγικών όπου η απόδοση της αντίστοιχης στρατηγικής για κάθε παίκτη είναι η καλύτερη απόκριση στη στρατηγική των άλλων παικτών και κανένας από αυτούς δεν θα επωφεληθεί από κάποια αλλαγή (στρατηγικής του) .</a:t>
            </a:r>
            <a:br>
              <a:rPr lang="el-GR" sz="1200" kern="1200" dirty="0">
                <a:solidFill>
                  <a:schemeClr val="tx1"/>
                </a:solidFill>
                <a:effectLst/>
                <a:latin typeface="+mn-lt"/>
                <a:ea typeface="+mn-ea"/>
                <a:cs typeface="+mn-cs"/>
              </a:rPr>
            </a:br>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εξελικτική</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μέθοδος της θεωρίας παιγνίων </a:t>
            </a:r>
            <a:r>
              <a:rPr lang="el-GR" sz="1200" kern="1200" dirty="0">
                <a:solidFill>
                  <a:schemeClr val="tx1"/>
                </a:solidFill>
                <a:effectLst/>
                <a:latin typeface="+mn-lt"/>
                <a:ea typeface="+mn-ea"/>
                <a:cs typeface="+mn-cs"/>
              </a:rPr>
              <a:t>έχει </a:t>
            </a:r>
            <a:r>
              <a:rPr lang="el-GR" sz="1200" b="1" kern="1200" dirty="0">
                <a:solidFill>
                  <a:schemeClr val="tx1"/>
                </a:solidFill>
                <a:effectLst/>
                <a:latin typeface="+mn-lt"/>
                <a:ea typeface="+mn-ea"/>
                <a:cs typeface="+mn-cs"/>
              </a:rPr>
              <a:t>δυναμικό χαρακτήρα </a:t>
            </a:r>
            <a:r>
              <a:rPr lang="el-GR" sz="1200" b="0" kern="1200" dirty="0">
                <a:solidFill>
                  <a:schemeClr val="tx1"/>
                </a:solidFill>
                <a:effectLst/>
                <a:latin typeface="+mn-lt"/>
                <a:ea typeface="+mn-ea"/>
                <a:cs typeface="+mn-cs"/>
              </a:rPr>
              <a:t>και σε α</a:t>
            </a:r>
            <a:r>
              <a:rPr lang="el-GR" sz="1200" kern="1200" dirty="0">
                <a:solidFill>
                  <a:schemeClr val="tx1"/>
                </a:solidFill>
                <a:effectLst/>
                <a:latin typeface="+mn-lt"/>
                <a:ea typeface="+mn-ea"/>
                <a:cs typeface="+mn-cs"/>
              </a:rPr>
              <a:t>ντίθεση με την παραδοσιακή που ορίζει «λύση» σε παίγνιο που παίζεται μόνο μια φορά, εδώ οι στρατηγικές των παικτών ανταγωνίζονται μεταξύ τους καθώς ο χρόνος εξελίσσεται, προσομοιώνεται μια μέθοδος φυσικής επιλογής και τελικά επικρατούν αυτές με τα πιο σωστά «εξελικτικά» χαρακτηριστικά.</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l-GR" dirty="0"/>
          </a:p>
          <a:p>
            <a:r>
              <a:rPr lang="en-US" dirty="0"/>
              <a:t>Simplex -&gt; </a:t>
            </a:r>
            <a:r>
              <a:rPr lang="el-GR" dirty="0"/>
              <a:t>πλέγμα που εκφράζει τον χώρο μεικτών στρατηγικών του παίκτη</a:t>
            </a:r>
            <a:r>
              <a:rPr lang="en-US" dirty="0"/>
              <a:t> </a:t>
            </a:r>
            <a:r>
              <a:rPr lang="el-GR" dirty="0"/>
              <a:t>και οι γωνίες του τις καθαρές στρατηγικές του</a:t>
            </a:r>
          </a:p>
          <a:p>
            <a:endParaRPr lang="el-GR" dirty="0"/>
          </a:p>
          <a:p>
            <a:endParaRPr lang="el-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Theatina</a:t>
            </a:r>
            <a:endParaRPr lang="en-US" dirty="0"/>
          </a:p>
          <a:p>
            <a:endParaRPr lang="el-GR" dirty="0"/>
          </a:p>
          <a:p>
            <a:r>
              <a:rPr lang="el-GR" dirty="0"/>
              <a:t>Το σ</a:t>
            </a:r>
            <a:r>
              <a:rPr lang="en-GR" dirty="0"/>
              <a:t>ύ</a:t>
            </a:r>
            <a:r>
              <a:rPr lang="el-GR" dirty="0" err="1"/>
              <a:t>στημα</a:t>
            </a:r>
            <a:r>
              <a:rPr lang="el-GR" dirty="0"/>
              <a:t> που προτείνει η παρούσα έρευνα λοιπόν, εφαρμόζει για πρώτη φορά τεχνικές της θεωρίας παιγνίων και συγκεκριμένα της εξελικτικής, με σκοπό την επίλυση του προβλήματος της ΑΑΛ.</a:t>
            </a:r>
          </a:p>
          <a:p>
            <a:endParaRPr lang="el-GR" dirty="0"/>
          </a:p>
          <a:p>
            <a:r>
              <a:rPr lang="el-GR" dirty="0"/>
              <a:t>Για να μπορέσει να </a:t>
            </a:r>
            <a:r>
              <a:rPr lang="el-GR" dirty="0" err="1"/>
              <a:t>μοντελοποιηθεί</a:t>
            </a:r>
            <a:r>
              <a:rPr lang="el-GR" dirty="0"/>
              <a:t>, μετατρέπεται σε εργασία εννοιολογικής (σημασιολογικής) επισημείωσης, με σκοπό τη συμμόρφωση σε προκαθορισμένους περιορισμούς.</a:t>
            </a:r>
          </a:p>
          <a:p>
            <a:endParaRPr lang="el-GR" dirty="0"/>
          </a:p>
          <a:p>
            <a:r>
              <a:rPr lang="el-GR" dirty="0"/>
              <a:t>Σε όρους θεωρίας παιγνίων, έχουμε τις αντιστοιχίες που φαίνονται στη διαφάνεια.</a:t>
            </a:r>
          </a:p>
          <a:p>
            <a:r>
              <a:rPr lang="el-GR" dirty="0"/>
              <a:t>Για παράδειγμα, αντί για τις γενικές έννοιες «παίκτης», «στρατηγική» και «απόδοση», έχουμε αντίστοιχα τη «λέξη», την «έννοια» και την «ομοιότητα» μεταξύ αυτών.</a:t>
            </a:r>
          </a:p>
          <a:p>
            <a:endParaRPr lang="el-GR" dirty="0"/>
          </a:p>
          <a:p>
            <a:r>
              <a:rPr lang="el-GR" dirty="0"/>
              <a:t>Όπως προαναφέρθηκε, κατά την επαναληπτική εκτέλεση παιγνίων μεταξύ των λέξεων, λαμβάνει χώρα μια διαδικασία επιλογής των πιο κατάλληλων εννοιών, οι οποίες επικρατούν έναντι των λιγότερο κατάλληλων, οδηγώντας στην ανάθεση μίας μόνο έννοιας σε κάθε λέξη</a:t>
            </a:r>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a:t>
            </a:r>
          </a:p>
          <a:p>
            <a:pPr rtl="0"/>
            <a:endParaRPr lang="el-GR"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συγκεκριμένη προσέγγιση βασίζεται στην σταθερή επισημείωση των δεδομένων αλλά και στο Θεώρημα του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κατά το οποίο για κάθε πεπερασμένο παίγνιο υπάρχει τουλάχιστον ένα σημείο ισορροπίας ( αν όχι με καθαρές, με μεικτές στρατηγικές ), οπότε και η λύση του προβλήματος επιτυγχάνεται σε κάθε περίπτωση (Θεώρημα </a:t>
            </a:r>
            <a:r>
              <a:rPr lang="en-GB" sz="1200" kern="1200" dirty="0">
                <a:solidFill>
                  <a:schemeClr val="tx1"/>
                </a:solidFill>
                <a:effectLst/>
                <a:latin typeface="+mn-lt"/>
                <a:ea typeface="+mn-ea"/>
                <a:cs typeface="+mn-cs"/>
              </a:rPr>
              <a:t>Nash</a:t>
            </a:r>
            <a:r>
              <a:rPr lang="el-GR" sz="1200" kern="1200" dirty="0">
                <a:solidFill>
                  <a:schemeClr val="tx1"/>
                </a:solidFill>
                <a:effectLst/>
                <a:latin typeface="+mn-lt"/>
                <a:ea typeface="+mn-ea"/>
                <a:cs typeface="+mn-cs"/>
              </a:rPr>
              <a:t>, 1951).</a:t>
            </a:r>
            <a:endParaRPr lang="en-GR" sz="1200" kern="1200" dirty="0">
              <a:solidFill>
                <a:schemeClr val="tx1"/>
              </a:solidFill>
              <a:effectLst/>
              <a:latin typeface="+mn-lt"/>
              <a:ea typeface="+mn-ea"/>
              <a:cs typeface="+mn-cs"/>
            </a:endParaRPr>
          </a:p>
          <a:p>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Επίσης, κάθε λέξη σχετίζεται με το περικείμενό της.</a:t>
            </a:r>
            <a:br>
              <a:rPr lang="el-GR" sz="1200" kern="1200" dirty="0">
                <a:solidFill>
                  <a:schemeClr val="tx1"/>
                </a:solidFill>
                <a:effectLst/>
                <a:latin typeface="+mn-lt"/>
                <a:ea typeface="+mn-ea"/>
                <a:cs typeface="+mn-cs"/>
              </a:rPr>
            </a:b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Λόγω της θεωρίας παιγνίων, το </a:t>
            </a:r>
            <a:r>
              <a:rPr lang="en-US" sz="1200" kern="1200" dirty="0">
                <a:solidFill>
                  <a:schemeClr val="tx1"/>
                </a:solidFill>
                <a:effectLst/>
                <a:latin typeface="+mn-lt"/>
                <a:ea typeface="+mn-ea"/>
                <a:cs typeface="+mn-cs"/>
              </a:rPr>
              <a:t>task </a:t>
            </a:r>
            <a:r>
              <a:rPr lang="el-GR" sz="1200" kern="1200" dirty="0">
                <a:solidFill>
                  <a:schemeClr val="tx1"/>
                </a:solidFill>
                <a:effectLst/>
                <a:latin typeface="+mn-lt"/>
                <a:ea typeface="+mn-ea"/>
                <a:cs typeface="+mn-cs"/>
              </a:rPr>
              <a:t>της ΑΑΛ, μετατρέπεται σε πρόβλημα (-κατάσταση) δυναμικής βελτιστοποίησης, εκμεταλλευόμενη τις πληροφορίες του περικειμένου.</a:t>
            </a:r>
            <a:endParaRPr lang="en-GR" sz="1200" kern="1200" dirty="0">
              <a:solidFill>
                <a:schemeClr val="tx1"/>
              </a:solidFill>
              <a:effectLst/>
              <a:latin typeface="+mn-lt"/>
              <a:ea typeface="+mn-ea"/>
              <a:cs typeface="+mn-cs"/>
            </a:endParaRPr>
          </a:p>
          <a:p>
            <a:r>
              <a:rPr lang="en-GR" sz="1200" kern="1200" dirty="0">
                <a:solidFill>
                  <a:schemeClr val="tx1"/>
                </a:solidFill>
                <a:effectLst/>
                <a:latin typeface="+mn-lt"/>
                <a:ea typeface="+mn-ea"/>
                <a:cs typeface="+mn-cs"/>
              </a:rPr>
              <a:t> </a:t>
            </a:r>
          </a:p>
          <a:p>
            <a:r>
              <a:rPr lang="el-GR" sz="1200" kern="1200" dirty="0">
                <a:solidFill>
                  <a:schemeClr val="tx1"/>
                </a:solidFill>
                <a:effectLst/>
                <a:latin typeface="+mn-lt"/>
                <a:ea typeface="+mn-ea"/>
                <a:cs typeface="+mn-cs"/>
              </a:rPr>
              <a:t>Το προτεινόμενο σύστημα είναι πολύπλευρο, καθώς μπορεί να χρησιμοποιηθεί και από μη επιβλεπόμενα μοντέλα μάθησης αλλά και από </a:t>
            </a:r>
            <a:r>
              <a:rPr lang="el-GR" sz="1200" kern="1200" dirty="0" err="1">
                <a:solidFill>
                  <a:schemeClr val="tx1"/>
                </a:solidFill>
                <a:effectLst/>
                <a:latin typeface="+mn-lt"/>
                <a:ea typeface="+mn-ea"/>
                <a:cs typeface="+mn-cs"/>
              </a:rPr>
              <a:t>ημι</a:t>
            </a:r>
            <a:r>
              <a:rPr lang="el-GR" sz="1200" kern="1200" dirty="0">
                <a:solidFill>
                  <a:schemeClr val="tx1"/>
                </a:solidFill>
                <a:effectLst/>
                <a:latin typeface="+mn-lt"/>
                <a:ea typeface="+mn-ea"/>
                <a:cs typeface="+mn-cs"/>
              </a:rPr>
              <a:t>-επιβλεπόμενα. </a:t>
            </a:r>
          </a:p>
          <a:p>
            <a:endParaRPr lang="el-GR" sz="1200" kern="1200" dirty="0">
              <a:solidFill>
                <a:schemeClr val="tx1"/>
              </a:solidFill>
              <a:effectLst/>
              <a:latin typeface="+mn-lt"/>
              <a:ea typeface="+mn-ea"/>
              <a:cs typeface="+mn-cs"/>
            </a:endParaRPr>
          </a:p>
          <a:p>
            <a:endParaRPr lang="en-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a:t>
            </a:r>
          </a:p>
          <a:p>
            <a:endParaRPr lang="el-GR" dirty="0"/>
          </a:p>
          <a:p>
            <a:r>
              <a:rPr lang="el-GR" dirty="0"/>
              <a:t>Η διαδικασία </a:t>
            </a:r>
            <a:r>
              <a:rPr lang="el-GR" dirty="0" err="1"/>
              <a:t>μοντελοπο</a:t>
            </a:r>
            <a:r>
              <a:rPr lang="en-GR" dirty="0"/>
              <a:t>ί</a:t>
            </a:r>
            <a:r>
              <a:rPr lang="el-GR" dirty="0" err="1"/>
              <a:t>ησης</a:t>
            </a:r>
            <a:r>
              <a:rPr lang="el-GR" dirty="0"/>
              <a:t> των δεδομένων, έγινε </a:t>
            </a:r>
            <a:r>
              <a:rPr lang="el-GR" dirty="0" err="1"/>
              <a:t>βηματικά</a:t>
            </a:r>
            <a:r>
              <a:rPr lang="el-GR" dirty="0"/>
              <a:t> και περιγράφεται στις επόμενες διαφάνειες. </a:t>
            </a:r>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a:t>
            </a:r>
          </a:p>
          <a:p>
            <a:endParaRPr lang="el-GR" dirty="0"/>
          </a:p>
          <a:p>
            <a:r>
              <a:rPr lang="el-GR" dirty="0"/>
              <a:t>Αρχικά</a:t>
            </a:r>
            <a:r>
              <a:rPr lang="en-US" dirty="0"/>
              <a:t>, </a:t>
            </a:r>
            <a:r>
              <a:rPr lang="el-GR" dirty="0"/>
              <a:t>συλλέγονται </a:t>
            </a:r>
            <a:r>
              <a:rPr lang="en-US" dirty="0"/>
              <a:t>N </a:t>
            </a:r>
            <a:r>
              <a:rPr lang="en-US" dirty="0" err="1"/>
              <a:t>λέ</a:t>
            </a:r>
            <a:r>
              <a:rPr lang="el-GR" dirty="0" err="1"/>
              <a:t>ξεις</a:t>
            </a:r>
            <a:r>
              <a:rPr lang="el-GR" dirty="0"/>
              <a:t>, των οποίων υπολογίζεται η συσχέτιση ανά δύο, δημιουργώντας έτσι έναν πίνακα γειτνίασης ενός γράφου με βάρη, μέσω 8 διαφορετικών μεθόδων</a:t>
            </a:r>
            <a:r>
              <a:rPr lang="en-US" dirty="0"/>
              <a:t>, </a:t>
            </a:r>
            <a:r>
              <a:rPr lang="el-GR" dirty="0"/>
              <a:t> η απόδοση των οποίων και αξιολογείται στη συνέχεια.</a:t>
            </a:r>
          </a:p>
          <a:p>
            <a:endParaRPr lang="el-GR" dirty="0"/>
          </a:p>
          <a:p>
            <a:r>
              <a:rPr lang="el-GR" dirty="0"/>
              <a:t>Έπειτα, η ομοιότητα μεταξύ ζευγών λέξεων επαυξάνεται με βάση τη συντακτική δομή της πρότασης και την απόσταση της κάθε λέξης από τους </a:t>
            </a:r>
            <a:r>
              <a:rPr lang="en-US" dirty="0"/>
              <a:t>n</a:t>
            </a:r>
            <a:r>
              <a:rPr lang="el-GR" dirty="0"/>
              <a:t> γείτονές της ( δεξιά και αριστερά ).</a:t>
            </a:r>
          </a:p>
          <a:p>
            <a:endParaRPr lang="el-GR" dirty="0"/>
          </a:p>
          <a:p>
            <a:r>
              <a:rPr lang="el-GR" dirty="0"/>
              <a:t>Όπως είναι φυσικό, με μικρές τιμές του </a:t>
            </a:r>
            <a:r>
              <a:rPr lang="en-US" dirty="0"/>
              <a:t>n</a:t>
            </a:r>
            <a:r>
              <a:rPr lang="el-GR" dirty="0"/>
              <a:t> αποτυπώνονται στερεότυπες φράσεις, ενώ αντίθετα με μεγάλες τιμές του </a:t>
            </a:r>
            <a:r>
              <a:rPr lang="en-US" dirty="0"/>
              <a:t>n</a:t>
            </a:r>
            <a:r>
              <a:rPr lang="el-GR" dirty="0"/>
              <a:t>, ευρύτερες </a:t>
            </a:r>
            <a:r>
              <a:rPr lang="el-GR" dirty="0" err="1"/>
              <a:t>σημασιολογικ</a:t>
            </a:r>
            <a:r>
              <a:rPr lang="en-US" dirty="0" err="1"/>
              <a:t>έ</a:t>
            </a:r>
            <a:r>
              <a:rPr lang="el-GR" dirty="0"/>
              <a:t>ς ιδέες.</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a:t>
            </a:r>
          </a:p>
          <a:p>
            <a:endParaRPr lang="el-GR" dirty="0"/>
          </a:p>
          <a:p>
            <a:r>
              <a:rPr lang="el-GR" dirty="0"/>
              <a:t>Οι διαδικασίες που </a:t>
            </a:r>
            <a:r>
              <a:rPr lang="el-GR" dirty="0" err="1"/>
              <a:t>περιγράφηκαν</a:t>
            </a:r>
            <a:r>
              <a:rPr lang="el-GR" dirty="0"/>
              <a:t> προηγουμένως, παράγουν τα 3 διαγράμματα που βλέπουμε. </a:t>
            </a:r>
          </a:p>
          <a:p>
            <a:r>
              <a:rPr lang="el-GR" dirty="0"/>
              <a:t>Το σχήμα 1 αποτελεί γραφική αναπαράσταση του πίνακα συσχέτισης μεταξύ των λέξεων, το σχήμα 2 αναπαριστά τις σχέσεις τους με τις </a:t>
            </a:r>
            <a:r>
              <a:rPr lang="en-US" dirty="0"/>
              <a:t>n </a:t>
            </a:r>
            <a:r>
              <a:rPr lang="el-GR" dirty="0"/>
              <a:t>γειτονικές τους λέξεις (εδώ </a:t>
            </a:r>
            <a:r>
              <a:rPr lang="en-US" dirty="0"/>
              <a:t>n= 1</a:t>
            </a:r>
            <a:r>
              <a:rPr lang="el-GR" dirty="0"/>
              <a:t>) και ο </a:t>
            </a:r>
            <a:r>
              <a:rPr lang="el-GR" dirty="0" err="1"/>
              <a:t>γράφος</a:t>
            </a:r>
            <a:r>
              <a:rPr lang="el-GR" dirty="0"/>
              <a:t> της ενισχυμένης ομοιότητας μεταξύ των γειτόνων τους που φαίνονται στο </a:t>
            </a:r>
            <a:r>
              <a:rPr lang="en-US" dirty="0"/>
              <a:t>n-gram, </a:t>
            </a:r>
            <a:r>
              <a:rPr lang="en-US" dirty="0" err="1"/>
              <a:t>ό</a:t>
            </a:r>
            <a:r>
              <a:rPr lang="el-GR" dirty="0" err="1"/>
              <a:t>ταν</a:t>
            </a:r>
            <a:r>
              <a:rPr lang="el-GR" dirty="0"/>
              <a:t> αυτές δεν περιλαμβάνουν </a:t>
            </a:r>
            <a:r>
              <a:rPr lang="en-US" dirty="0"/>
              <a:t>stop-words</a:t>
            </a:r>
            <a:r>
              <a:rPr lang="el-GR" dirty="0"/>
              <a:t> (</a:t>
            </a:r>
            <a:r>
              <a:rPr lang="en-US" dirty="0"/>
              <a:t> </a:t>
            </a:r>
            <a:r>
              <a:rPr lang="el-GR" dirty="0"/>
              <a:t>πχ</a:t>
            </a:r>
            <a:r>
              <a:rPr lang="en-US" dirty="0"/>
              <a:t>.</a:t>
            </a:r>
            <a:r>
              <a:rPr lang="el-GR" dirty="0"/>
              <a:t> το </a:t>
            </a:r>
            <a:r>
              <a:rPr lang="en-US" dirty="0"/>
              <a:t>"be" </a:t>
            </a:r>
            <a:r>
              <a:rPr lang="el-GR" dirty="0"/>
              <a:t>)</a:t>
            </a:r>
            <a:r>
              <a:rPr lang="en-US" dirty="0"/>
              <a:t>, </a:t>
            </a:r>
            <a:r>
              <a:rPr lang="el-GR" dirty="0"/>
              <a:t>παρουσιάζεται στο σχήμα 3.</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8/2/21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8/2/21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1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1.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920905" y="1799958"/>
                <a:ext cx="10350190" cy="46397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pPr>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lnSpc>
                    <a:spcPct val="100000"/>
                  </a:lnSpc>
                </a:pPr>
                <a:r>
                  <a:rPr lang="en-GB" sz="1800" dirty="0"/>
                  <a:t>WordNet and </a:t>
                </a:r>
                <a:r>
                  <a:rPr lang="en-GB" sz="1800" dirty="0" err="1"/>
                  <a:t>BabelNet</a:t>
                </a:r>
                <a:r>
                  <a:rPr lang="en-GB" sz="1800" dirty="0"/>
                  <a:t> as knowledge base</a:t>
                </a:r>
                <a:endParaRPr lang="en-GB" sz="2000" dirty="0"/>
              </a:p>
              <a:p>
                <a:pPr marL="457200" lvl="1" indent="0" fontAlgn="base">
                  <a:lnSpc>
                    <a:spcPct val="100000"/>
                  </a:lnSpc>
                  <a:buNone/>
                </a:pPr>
                <a:endParaRPr lang="en-GB" sz="900" dirty="0"/>
              </a:p>
              <a:p>
                <a:pPr fontAlgn="base">
                  <a:lnSpc>
                    <a:spcPct val="100000"/>
                  </a:lnSpc>
                </a:pPr>
                <a:r>
                  <a:rPr lang="en-GB" sz="2000" b="1" dirty="0"/>
                  <a:t>Unique</a:t>
                </a:r>
                <a:r>
                  <a:rPr lang="en-GB" sz="2000" dirty="0"/>
                  <a:t> </a:t>
                </a:r>
                <a:r>
                  <a:rPr lang="en-GB" sz="2000" b="1" dirty="0"/>
                  <a:t>concepts</a:t>
                </a:r>
                <a:r>
                  <a:rPr lang="en-GB" sz="2000" dirty="0"/>
                  <a:t> in sense inventories </a:t>
                </a:r>
              </a:p>
              <a:p>
                <a:pPr lvl="1" fontAlgn="base">
                  <a:lnSpc>
                    <a:spcPct val="100000"/>
                  </a:lnSpc>
                </a:pPr>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b="0" i="1" smtClean="0">
                                <a:latin typeface="Cambria Math" panose="02040503050406030204" pitchFamily="18" charset="0"/>
                              </a:rPr>
                              <m:t>𝑘</m:t>
                            </m:r>
                          </m:sub>
                        </m:sSub>
                      </m:e>
                    </m:d>
                  </m:oMath>
                </a14:m>
                <a:r>
                  <a:rPr lang="en-GB" sz="1800" dirty="0"/>
                  <a:t> , where </a:t>
                </a:r>
                <a14:m>
                  <m:oMath xmlns:m="http://schemas.openxmlformats.org/officeDocument/2006/math">
                    <m:r>
                      <a:rPr lang="en-US" sz="1800" b="0" i="1" smtClean="0">
                        <a:latin typeface="Cambria Math" panose="02040503050406030204" pitchFamily="18" charset="0"/>
                      </a:rPr>
                      <m:t>𝑘</m:t>
                    </m:r>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oMath>
                </a14:m>
                <a:r>
                  <a:rPr lang="en-GB" sz="1800" dirty="0"/>
                  <a:t> the total number of unique concepts</a:t>
                </a:r>
              </a:p>
              <a:p>
                <a:pPr lvl="1" fontAlgn="base">
                  <a:lnSpc>
                    <a:spcPct val="100000"/>
                  </a:lnSpc>
                </a:pPr>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900" dirty="0"/>
              </a:p>
              <a:p>
                <a:pPr fontAlgn="base">
                  <a:lnSpc>
                    <a:spcPct val="100000"/>
                  </a:lnSpc>
                </a:pPr>
                <a:endParaRPr lang="en-GB" sz="900" b="1" dirty="0"/>
              </a:p>
              <a:p>
                <a:pPr fontAlgn="base">
                  <a:lnSpc>
                    <a:spcPct val="100000"/>
                  </a:lnSpc>
                </a:pPr>
                <a:r>
                  <a:rPr lang="en-GB" sz="2000" b="1" dirty="0"/>
                  <a:t>Player strategy space </a:t>
                </a:r>
              </a:p>
              <a:p>
                <a:pPr lvl="1" fontAlgn="base">
                  <a:lnSpc>
                    <a:spcPct val="100000"/>
                  </a:lnSpc>
                </a:pPr>
                <a14:m>
                  <m:oMath xmlns:m="http://schemas.openxmlformats.org/officeDocument/2006/math">
                    <m:sSub>
                      <m:sSubPr>
                        <m:ctrlPr>
                          <a:rPr lang="en-US" sz="1800" i="1" smtClean="0">
                            <a:solidFill>
                              <a:srgbClr val="000000"/>
                            </a:solidFill>
                            <a:latin typeface="Cambria Math" panose="02040503050406030204" pitchFamily="18" charset="0"/>
                          </a:rPr>
                        </m:ctrlPr>
                      </m:sSubPr>
                      <m:e>
                        <m:r>
                          <m:rPr>
                            <m:sty m:val="p"/>
                          </m:rPr>
                          <a:rPr lang="en-US" sz="1800" b="0" i="0" smtClean="0">
                            <a:solidFill>
                              <a:srgbClr val="000000"/>
                            </a:solidFill>
                            <a:latin typeface="Cambria Math" panose="02040503050406030204" pitchFamily="18" charset="0"/>
                          </a:rPr>
                          <m:t>s</m:t>
                        </m:r>
                      </m:e>
                      <m:sub>
                        <m:r>
                          <a:rPr lang="en-US" sz="1800" b="0" i="1" smtClean="0">
                            <a:solidFill>
                              <a:srgbClr val="000000"/>
                            </a:solidFill>
                            <a:latin typeface="Cambria Math" panose="02040503050406030204" pitchFamily="18" charset="0"/>
                          </a:rPr>
                          <m:t>𝑝</m:t>
                        </m:r>
                      </m:sub>
                    </m:sSub>
                    <m:r>
                      <a:rPr lang="en-US" sz="1800" b="0" i="1" smtClean="0">
                        <a:solidFill>
                          <a:srgbClr val="000000"/>
                        </a:solidFill>
                        <a:latin typeface="Cambria Math" panose="02040503050406030204" pitchFamily="18" charset="0"/>
                      </a:rPr>
                      <m:t>=</m:t>
                    </m:r>
                    <m:d>
                      <m:dPr>
                        <m:ctrlPr>
                          <a:rPr lang="en-US" sz="180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1,  </m:t>
                            </m:r>
                          </m:sub>
                        </m:sSub>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2</m:t>
                            </m:r>
                          </m:sub>
                        </m:sSub>
                        <m:r>
                          <a:rPr lang="en-US" sz="1800" b="0" i="1" smtClean="0">
                            <a:solidFill>
                              <a:srgbClr val="000000"/>
                            </a:solidFill>
                            <a:latin typeface="Cambria Math" panose="02040503050406030204" pitchFamily="18" charset="0"/>
                          </a:rPr>
                          <m:t>,  …,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𝑝𝑛</m:t>
                            </m:r>
                          </m:sub>
                        </m:sSub>
                        <m:r>
                          <a:rPr lang="el-GR" sz="1800" b="0" i="1" smtClean="0">
                            <a:solidFill>
                              <a:srgbClr val="000000"/>
                            </a:solidFill>
                            <a:latin typeface="Cambria Math" panose="02040503050406030204" pitchFamily="18" charset="0"/>
                          </a:rPr>
                          <m:t> </m:t>
                        </m:r>
                      </m:e>
                    </m:d>
                    <m:r>
                      <a:rPr lang="en-US" sz="1800" b="0" i="0"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𝑛</m:t>
                    </m:r>
                    <m:r>
                      <a:rPr lang="en-US" sz="1800" b="0" i="0"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𝐶</m:t>
                    </m:r>
                    <m:r>
                      <a:rPr lang="en-US" sz="1800" b="0" i="1" smtClean="0">
                        <a:solidFill>
                          <a:srgbClr val="000000"/>
                        </a:solidFill>
                        <a:latin typeface="Cambria Math" panose="02040503050406030204" pitchFamily="18" charset="0"/>
                      </a:rPr>
                      <m:t>|</m:t>
                    </m:r>
                  </m:oMath>
                </a14:m>
                <a:endParaRPr lang="en-GB" sz="1800" dirty="0"/>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the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sense / concept</a:t>
                </a:r>
              </a:p>
              <a:p>
                <a:pPr lvl="1" fontAlgn="base">
                  <a:lnSpc>
                    <a:spcPct val="100000"/>
                  </a:lnSpc>
                </a:pPr>
                <a:r>
                  <a:rPr lang="en-GB" sz="1800" dirty="0"/>
                  <a:t>Graphical representation: regular </a:t>
                </a:r>
                <a:r>
                  <a:rPr lang="en-GB" sz="1800" b="1" dirty="0"/>
                  <a:t>polygon</a:t>
                </a:r>
                <a:r>
                  <a:rPr lang="en-GB" sz="1800" dirty="0"/>
                  <a:t> of radius 1, where the distance from the centre to any node - mixed strategy, represents the probability associated with a particular word sense - pure strategy ( for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oMath>
                </a14:m>
                <a:r>
                  <a:rPr lang="en-GB" sz="1800" dirty="0"/>
                  <a:t> )</a:t>
                </a:r>
                <a:endParaRPr lang="en-GB" sz="2000" dirty="0"/>
              </a:p>
              <a:p>
                <a:pPr lvl="1" fontAlgn="base">
                  <a:lnSpc>
                    <a:spcPct val="100000"/>
                  </a:lnSpc>
                </a:pPr>
                <a:endParaRPr lang="en-GB" sz="900" dirty="0"/>
              </a:p>
              <a:p>
                <a:pPr fontAlgn="base">
                  <a:lnSpc>
                    <a:spcPct val="100000"/>
                  </a:lnSpc>
                </a:pPr>
                <a:endParaRPr lang="en-GB" sz="4000" dirty="0"/>
              </a:p>
            </p:txBody>
          </p:sp>
        </mc:Choice>
        <mc:Fallback xmlns="">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920905" y="1799958"/>
                <a:ext cx="10350190" cy="4639799"/>
              </a:xfrm>
              <a:prstGeom prst="rect">
                <a:avLst/>
              </a:prstGeom>
              <a:blipFill>
                <a:blip r:embed="rId4"/>
                <a:stretch>
                  <a:fillRect l="-490" t="-546" b="-3552"/>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783552"/>
                <a:ext cx="10515600" cy="4682977"/>
              </a:xfrm>
            </p:spPr>
            <p:txBody>
              <a:bodyPr>
                <a:noAutofit/>
              </a:bodyPr>
              <a:lstStyle/>
              <a:p>
                <a:pPr fontAlgn="base"/>
                <a:r>
                  <a:rPr lang="en-GB" sz="1900" b="1" dirty="0">
                    <a:latin typeface="+mj-lt"/>
                  </a:rPr>
                  <a:t>System</a:t>
                </a:r>
                <a:r>
                  <a:rPr lang="en-GB" sz="1900" dirty="0">
                    <a:latin typeface="+mj-lt"/>
                  </a:rPr>
                  <a:t> </a:t>
                </a:r>
                <a:r>
                  <a:rPr lang="en-GB" sz="1900" b="1" dirty="0">
                    <a:latin typeface="+mj-lt"/>
                  </a:rPr>
                  <a:t>strategy</a:t>
                </a:r>
                <a:r>
                  <a:rPr lang="en-GB" sz="1900" dirty="0">
                    <a:latin typeface="+mj-lt"/>
                  </a:rPr>
                  <a:t> </a:t>
                </a:r>
                <a:r>
                  <a:rPr lang="en-GB" sz="1900" b="1" dirty="0">
                    <a:latin typeface="+mj-lt"/>
                  </a:rPr>
                  <a:t>space</a:t>
                </a:r>
                <a:r>
                  <a:rPr lang="en-GB" sz="1900" dirty="0">
                    <a:latin typeface="+mj-lt"/>
                  </a:rPr>
                  <a:t> </a:t>
                </a:r>
                <a14:m>
                  <m:oMath xmlns:m="http://schemas.openxmlformats.org/officeDocument/2006/math">
                    <m:sSub>
                      <m:sSubPr>
                        <m:ctrlPr>
                          <a:rPr lang="el-GR" sz="1900" b="0" i="1" smtClean="0">
                            <a:latin typeface="Cambria Math" panose="02040503050406030204" pitchFamily="18" charset="0"/>
                          </a:rPr>
                        </m:ctrlPr>
                      </m:sSubPr>
                      <m:e>
                        <m:r>
                          <a:rPr lang="en-US" sz="1900" b="0" i="1" smtClean="0">
                            <a:latin typeface="Cambria Math" panose="02040503050406030204" pitchFamily="18" charset="0"/>
                          </a:rPr>
                          <m:t>𝑆</m:t>
                        </m:r>
                      </m:e>
                      <m:sub>
                        <m:r>
                          <m:rPr>
                            <m:sty m:val="p"/>
                          </m:rPr>
                          <a:rPr lang="el-GR" sz="1900" b="0" i="0" smtClean="0">
                            <a:latin typeface="Cambria Math" panose="02040503050406030204" pitchFamily="18" charset="0"/>
                          </a:rPr>
                          <m:t>Ν</m:t>
                        </m:r>
                        <m:r>
                          <a:rPr lang="el-GR" sz="1900" b="0" i="1" smtClean="0">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𝐶</m:t>
                        </m:r>
                        <m:r>
                          <a:rPr lang="el-GR" sz="1900" b="0" i="1" smtClean="0">
                            <a:latin typeface="Cambria Math" panose="02040503050406030204" pitchFamily="18" charset="0"/>
                            <a:ea typeface="Cambria Math" panose="02040503050406030204" pitchFamily="18" charset="0"/>
                          </a:rPr>
                          <m:t>|</m:t>
                        </m:r>
                      </m:sub>
                    </m:sSub>
                  </m:oMath>
                </a14:m>
                <a:r>
                  <a:rPr lang="el-GR" sz="1900" dirty="0">
                    <a:latin typeface="+mj-lt"/>
                  </a:rPr>
                  <a:t> </a:t>
                </a:r>
                <a:r>
                  <a:rPr lang="en-US" sz="1900" dirty="0">
                    <a:latin typeface="+mj-lt"/>
                  </a:rPr>
                  <a:t>initialization</a:t>
                </a:r>
                <a:endParaRPr lang="en-GB" sz="1900" dirty="0">
                  <a:latin typeface="+mj-lt"/>
                </a:endParaRP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𝑖h</m:t>
                        </m:r>
                      </m:sub>
                    </m:sSub>
                  </m:oMath>
                </a14:m>
                <a:r>
                  <a:rPr lang="en-GB" sz="1600" dirty="0">
                    <a:latin typeface="+mj-lt"/>
                  </a:rPr>
                  <a:t> : </a:t>
                </a:r>
                <a:r>
                  <a:rPr lang="en-GB" sz="1600" b="1" dirty="0">
                    <a:latin typeface="+mj-lt"/>
                  </a:rPr>
                  <a:t>probability</a:t>
                </a:r>
                <a:r>
                  <a:rPr lang="en-GB" sz="1600" dirty="0">
                    <a:latin typeface="+mj-lt"/>
                  </a:rPr>
                  <a:t> of player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latin typeface="+mj-lt"/>
                  </a:rPr>
                  <a:t>to choose the</a:t>
                </a:r>
                <a:r>
                  <a:rPr lang="en-US" sz="1600" dirty="0">
                    <a:latin typeface="+mj-lt"/>
                  </a:rPr>
                  <a:t> </a:t>
                </a:r>
                <a14:m>
                  <m:oMath xmlns:m="http://schemas.openxmlformats.org/officeDocument/2006/math">
                    <m: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𝑡h</m:t>
                    </m:r>
                  </m:oMath>
                </a14:m>
                <a:r>
                  <a:rPr lang="en-GB" sz="1600" dirty="0">
                    <a:latin typeface="+mj-lt"/>
                  </a:rPr>
                  <a:t> pure strategy to play</a:t>
                </a:r>
              </a:p>
              <a:p>
                <a:pPr marL="457200" lvl="1" indent="0" fontAlgn="base">
                  <a:buNone/>
                </a:pPr>
                <a:endParaRPr lang="en-GB" sz="800" dirty="0">
                  <a:latin typeface="+mj-lt"/>
                </a:endParaRPr>
              </a:p>
              <a:p>
                <a:pPr lvl="1" fontAlgn="base">
                  <a:spcBef>
                    <a:spcPts val="100"/>
                  </a:spcBef>
                </a:pPr>
                <a:r>
                  <a:rPr lang="en-GB" sz="1600" b="1" dirty="0">
                    <a:latin typeface="+mj-lt"/>
                  </a:rPr>
                  <a:t>Uniform</a:t>
                </a:r>
                <a:r>
                  <a:rPr lang="en-GB" sz="1600" dirty="0">
                    <a:latin typeface="+mj-lt"/>
                  </a:rPr>
                  <a:t> distribution </a:t>
                </a:r>
              </a:p>
              <a:p>
                <a:pPr lvl="2" fontAlgn="base"/>
                <a:r>
                  <a:rPr lang="en-GB" sz="1500" b="1" dirty="0">
                    <a:latin typeface="+mj-lt"/>
                  </a:rPr>
                  <a:t>unsupervised</a:t>
                </a:r>
                <a:r>
                  <a:rPr lang="en-GB" sz="1500" dirty="0">
                    <a:latin typeface="+mj-lt"/>
                  </a:rPr>
                  <a:t> learning: no prior knowledge</a:t>
                </a:r>
                <a:endParaRPr lang="en-US" sz="1500" b="1" i="1" dirty="0">
                  <a:latin typeface="+mj-lt"/>
                </a:endParaRPr>
              </a:p>
              <a:p>
                <a:pPr lvl="2" fontAlgn="base">
                  <a:lnSpc>
                    <a:spcPct val="100000"/>
                  </a:lnSpc>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r>
                                      <a:rPr lang="en-GR" sz="180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e>
                              <m:sup>
                                <m:r>
                                  <a:rPr lang="en-US" sz="1600" b="0" i="1" smtClean="0">
                                    <a:latin typeface="Cambria Math" panose="02040503050406030204" pitchFamily="18" charset="0"/>
                                  </a:rPr>
                                  <m:t>−1</m:t>
                                </m:r>
                              </m:sup>
                            </m:sSup>
                            <m:r>
                              <a:rPr lang="en-US" sz="1600" b="0" i="1" smtClean="0">
                                <a:latin typeface="Cambria Math" panose="02040503050406030204" pitchFamily="18" charset="0"/>
                              </a:rPr>
                              <m:t>    ,  </m:t>
                            </m:r>
                            <m:r>
                              <a:rPr lang="en-US" sz="1600" b="0" i="1" smtClean="0">
                                <a:latin typeface="Cambria Math" panose="02040503050406030204" pitchFamily="18" charset="0"/>
                              </a:rPr>
                              <m:t>𝑖𝑓</m:t>
                            </m:r>
                            <m:r>
                              <a:rPr lang="en-US" sz="1600" b="0" i="1" smtClean="0">
                                <a:latin typeface="Cambria Math" panose="02040503050406030204" pitchFamily="18" charset="0"/>
                              </a:rPr>
                              <m:t> </m:t>
                            </m:r>
                            <m:r>
                              <a:rPr lang="en-US" sz="1600" b="0" i="1" smtClean="0">
                                <a:latin typeface="Cambria Math" panose="02040503050406030204" pitchFamily="18" charset="0"/>
                              </a:rPr>
                              <m:t>𝑠𝑒𝑛𝑠𝑒</m:t>
                            </m:r>
                            <m:r>
                              <a:rPr lang="en-US" sz="1600" b="0" i="1" smtClean="0">
                                <a:latin typeface="Cambria Math" panose="02040503050406030204" pitchFamily="18" charset="0"/>
                              </a:rPr>
                              <m:t> </m:t>
                            </m:r>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𝑖𝑠</m:t>
                            </m:r>
                            <m:r>
                              <a:rPr lang="en-US" sz="1600" b="0" i="1" smtClean="0">
                                <a:latin typeface="Cambria Math" panose="02040503050406030204" pitchFamily="18" charset="0"/>
                              </a:rPr>
                              <m:t> </m:t>
                            </m:r>
                            <m:r>
                              <a:rPr lang="en-US" sz="1600" b="0" i="1" smtClean="0">
                                <a:latin typeface="Cambria Math" panose="02040503050406030204" pitchFamily="18" charset="0"/>
                              </a:rPr>
                              <m:t>𝑖𝑛</m:t>
                            </m:r>
                            <m:sSub>
                              <m:sSubPr>
                                <m:ctrlPr>
                                  <a:rPr lang="en-US" sz="1600" i="1">
                                    <a:latin typeface="Cambria Math" panose="02040503050406030204" pitchFamily="18" charset="0"/>
                                  </a:rPr>
                                </m:ctrlPr>
                              </m:sSubPr>
                              <m:e>
                                <m:r>
                                  <a:rPr lang="en-US" sz="1600" b="0" i="1" smtClean="0">
                                    <a:latin typeface="Cambria Math" panose="02040503050406030204" pitchFamily="18" charset="0"/>
                                  </a:rPr>
                                  <m:t> </m:t>
                                </m:r>
                                <m:r>
                                  <a:rPr lang="en-US" sz="1600" i="1">
                                    <a:latin typeface="Cambria Math" panose="02040503050406030204" pitchFamily="18" charset="0"/>
                                  </a:rPr>
                                  <m:t>𝑀</m:t>
                                </m:r>
                              </m:e>
                              <m:sub>
                                <m:r>
                                  <a:rPr lang="en-US" sz="1600" i="1">
                                    <a:latin typeface="Cambria Math" panose="02040503050406030204" pitchFamily="18" charset="0"/>
                                  </a:rPr>
                                  <m:t>𝑖</m:t>
                                </m:r>
                              </m:sub>
                            </m:sSub>
                          </m:e>
                          <m:e>
                            <m:r>
                              <a:rPr lang="en-US" sz="1600" b="0" i="1" smtClean="0">
                                <a:latin typeface="Cambria Math" panose="02040503050406030204" pitchFamily="18" charset="0"/>
                              </a:rPr>
                              <m:t>0,  </m:t>
                            </m:r>
                            <m:r>
                              <a:rPr lang="en-US" sz="1600" b="0" i="1" smtClean="0">
                                <a:latin typeface="Cambria Math" panose="02040503050406030204" pitchFamily="18" charset="0"/>
                              </a:rPr>
                              <m:t>𝑜𝑡h𝑒𝑟𝑤𝑖𝑠𝑒</m:t>
                            </m:r>
                          </m:e>
                        </m:eqArr>
                      </m:e>
                    </m:d>
                  </m:oMath>
                </a14:m>
                <a:endParaRPr lang="en-GB" sz="1600" dirty="0">
                  <a:latin typeface="+mj-lt"/>
                </a:endParaRPr>
              </a:p>
              <a:p>
                <a:pPr marL="914400" lvl="2" indent="0" fontAlgn="base">
                  <a:buNone/>
                </a:pPr>
                <a:endParaRPr lang="en-GB" sz="500" dirty="0">
                  <a:latin typeface="+mj-lt"/>
                </a:endParaRPr>
              </a:p>
              <a:p>
                <a:pPr lvl="1" fontAlgn="base">
                  <a:spcBef>
                    <a:spcPts val="100"/>
                  </a:spcBef>
                </a:pPr>
                <a:r>
                  <a:rPr lang="en-GB" sz="1600" b="1" dirty="0">
                    <a:latin typeface="+mj-lt"/>
                  </a:rPr>
                  <a:t>Geometric</a:t>
                </a:r>
                <a:r>
                  <a:rPr lang="en-GB" sz="1600" dirty="0">
                    <a:latin typeface="+mj-lt"/>
                  </a:rPr>
                  <a:t> distribution</a:t>
                </a:r>
              </a:p>
              <a:p>
                <a:pPr lvl="2" fontAlgn="base"/>
                <a:r>
                  <a:rPr lang="en-GB" sz="1500" b="1" dirty="0">
                    <a:latin typeface="+mj-lt"/>
                  </a:rPr>
                  <a:t>semi-supervised</a:t>
                </a:r>
                <a:r>
                  <a:rPr lang="en-GB" sz="1500" dirty="0">
                    <a:latin typeface="+mj-lt"/>
                  </a:rPr>
                  <a:t> learning: exploits information from prior knowledge </a:t>
                </a:r>
              </a:p>
              <a:p>
                <a:pPr lvl="2" fontAlgn="base">
                  <a:lnSpc>
                    <a:spcPct val="100000"/>
                  </a:lnSpc>
                </a:pP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b="0" i="1" smtClean="0">
                                <a:latin typeface="Cambria Math" panose="02040503050406030204" pitchFamily="18" charset="0"/>
                              </a:rPr>
                              <m:t>𝑝</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h</m:t>
                                    </m:r>
                                  </m:sub>
                                </m:sSub>
                              </m:sup>
                            </m:sSup>
                            <m:r>
                              <a:rPr lang="en-US" sz="1600" b="0" i="1" smtClean="0">
                                <a:latin typeface="Cambria Math" panose="02040503050406030204" pitchFamily="18" charset="0"/>
                              </a:rPr>
                              <m:t> </m:t>
                            </m:r>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𝑖</m:t>
                                </m:r>
                              </m:sub>
                            </m:sSub>
                          </m:e>
                          <m:e>
                            <m:r>
                              <a:rPr lang="en-US" sz="1600" b="0" i="1" smtClean="0">
                                <a:latin typeface="Cambria Math" panose="02040503050406030204" pitchFamily="18" charset="0"/>
                              </a:rPr>
                              <m:t>  </m:t>
                            </m:r>
                            <m:r>
                              <a:rPr lang="en-US" sz="1600" i="1">
                                <a:latin typeface="Cambria Math" panose="02040503050406030204" pitchFamily="18" charset="0"/>
                              </a:rPr>
                              <m:t>0</m:t>
                            </m:r>
                            <m:r>
                              <a:rPr lang="en-US" sz="1600" b="0" i="1" smtClean="0">
                                <a:latin typeface="Cambria Math" panose="02040503050406030204" pitchFamily="18" charset="0"/>
                              </a:rPr>
                              <m:t> </m:t>
                            </m:r>
                            <m:r>
                              <a:rPr lang="en-US" sz="1600" i="1">
                                <a:latin typeface="Cambria Math" panose="02040503050406030204" pitchFamily="18" charset="0"/>
                              </a:rPr>
                              <m:t>,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latin typeface="+mj-lt"/>
                  </a:rPr>
                  <a:t>  </a:t>
                </a:r>
              </a:p>
              <a:p>
                <a:pPr lvl="3" fontAlgn="base">
                  <a:buFont typeface="Wingdings" pitchFamily="2" charset="2"/>
                  <a:buChar char="ü"/>
                </a:pPr>
                <a:r>
                  <a:rPr lang="en-GB" sz="1400" b="1" dirty="0">
                    <a:latin typeface="+mj-lt"/>
                  </a:rPr>
                  <a:t>higher</a:t>
                </a:r>
                <a:r>
                  <a:rPr lang="en-GB" sz="1400" dirty="0">
                    <a:latin typeface="+mj-lt"/>
                  </a:rPr>
                  <a:t> probability on senses that have a </a:t>
                </a:r>
                <a:r>
                  <a:rPr lang="en-GB" sz="1400" b="1" dirty="0">
                    <a:latin typeface="+mj-lt"/>
                  </a:rPr>
                  <a:t>high frequency </a:t>
                </a:r>
                <a14:m>
                  <m:oMath xmlns:m="http://schemas.openxmlformats.org/officeDocument/2006/math">
                    <m:r>
                      <a:rPr lang="en-US" sz="1400" b="1"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h</m:t>
                        </m:r>
                      </m:sub>
                    </m:sSub>
                    <m:r>
                      <a:rPr lang="en-US" sz="1400" b="0" i="1" smtClean="0">
                        <a:latin typeface="Cambria Math" panose="02040503050406030204" pitchFamily="18" charset="0"/>
                      </a:rPr>
                      <m:t> </m:t>
                    </m:r>
                  </m:oMath>
                </a14:m>
                <a:r>
                  <a:rPr lang="en-GB" sz="1400" dirty="0">
                    <a:latin typeface="+mj-lt"/>
                  </a:rPr>
                  <a:t>: sense rank</a:t>
                </a:r>
              </a:p>
              <a:p>
                <a:pPr marL="1371600" lvl="3" indent="0" fontAlgn="base">
                  <a:buNone/>
                </a:pPr>
                <a:endParaRPr lang="en-GB" sz="600" dirty="0">
                  <a:latin typeface="+mj-lt"/>
                </a:endParaRPr>
              </a:p>
              <a:p>
                <a:pPr lvl="2" fontAlgn="base">
                  <a:lnSpc>
                    <a:spcPct val="100000"/>
                  </a:lnSpc>
                </a:pP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smtClean="0">
                            <a:latin typeface="Cambria Math" panose="02040503050406030204" pitchFamily="18" charset="0"/>
                          </a:rPr>
                          <m:t>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i="1">
                                <a:latin typeface="Cambria Math" panose="02040503050406030204" pitchFamily="18" charset="0"/>
                              </a:rPr>
                              <m:t>𝑝</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𝑝</m:t>
                                    </m:r>
                                  </m:e>
                                </m:d>
                              </m:e>
                              <m:sup>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b="0" i="1" smtClean="0">
                                        <a:latin typeface="Cambria Math" panose="02040503050406030204" pitchFamily="18" charset="0"/>
                                      </a:rPr>
                                      <m:t>𝑜</m:t>
                                    </m:r>
                                  </m:sub>
                                </m:sSub>
                              </m:sup>
                            </m:sSup>
                            <m:r>
                              <a:rPr lang="en-US" sz="1600" b="0" i="1" smtClean="0">
                                <a:latin typeface="Cambria Math" panose="02040503050406030204" pitchFamily="18" charset="0"/>
                              </a:rPr>
                              <m:t>  </m:t>
                            </m:r>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r>
                              <a:rPr lang="en-US" sz="1600" b="0" i="1" smtClean="0">
                                <a:latin typeface="Cambria Math" panose="02040503050406030204" pitchFamily="18" charset="0"/>
                              </a:rPr>
                              <m:t>𝑐𝑙𝑢𝑠𝑡𝑒𝑟</m:t>
                            </m:r>
                            <m:r>
                              <a:rPr lang="en-US" sz="1600" b="0" i="1" smtClean="0">
                                <a:latin typeface="Cambria Math" panose="02040503050406030204" pitchFamily="18" charset="0"/>
                              </a:rPr>
                              <m:t> </m:t>
                            </m:r>
                            <m:r>
                              <a:rPr lang="en-US" sz="1600" b="0" i="1" smtClean="0">
                                <a:latin typeface="Cambria Math" panose="02040503050406030204" pitchFamily="18" charset="0"/>
                              </a:rPr>
                              <m:t>𝑜</m:t>
                            </m:r>
                          </m:e>
                          <m:e>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latin typeface="+mj-lt"/>
                  </a:rPr>
                  <a:t> </a:t>
                </a:r>
              </a:p>
              <a:p>
                <a:pPr lvl="3" fontAlgn="base">
                  <a:spcAft>
                    <a:spcPts val="500"/>
                  </a:spcAft>
                  <a:buFont typeface="Wingdings" pitchFamily="2" charset="2"/>
                  <a:buChar char="ü"/>
                </a:pPr>
                <a:r>
                  <a:rPr lang="en-GB" sz="1400" dirty="0">
                    <a:latin typeface="+mj-lt"/>
                  </a:rPr>
                  <a:t> </a:t>
                </a:r>
                <a:r>
                  <a:rPr lang="en-GB" sz="1400" b="1" dirty="0">
                    <a:latin typeface="+mj-lt"/>
                  </a:rPr>
                  <a:t>equal</a:t>
                </a:r>
                <a:r>
                  <a:rPr lang="en-GB" sz="1400" dirty="0">
                    <a:latin typeface="+mj-lt"/>
                  </a:rPr>
                  <a:t> probability to the senses belonging to a determined </a:t>
                </a:r>
                <a:r>
                  <a:rPr lang="en-GB" sz="1400" b="1" dirty="0">
                    <a:latin typeface="+mj-lt"/>
                  </a:rPr>
                  <a:t>cluster </a:t>
                </a:r>
                <a14:m>
                  <m:oMath xmlns:m="http://schemas.openxmlformats.org/officeDocument/2006/math">
                    <m:r>
                      <a:rPr lang="en-US" sz="1400" b="1"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𝑟</m:t>
                        </m:r>
                      </m:e>
                      <m:sub>
                        <m:r>
                          <a:rPr lang="en-US" sz="1400" b="0" i="1" smtClean="0">
                            <a:latin typeface="Cambria Math" panose="02040503050406030204" pitchFamily="18" charset="0"/>
                          </a:rPr>
                          <m:t>𝑜</m:t>
                        </m:r>
                      </m:sub>
                    </m:sSub>
                    <m:r>
                      <a:rPr lang="en-US" sz="1400" i="1">
                        <a:latin typeface="Cambria Math" panose="02040503050406030204" pitchFamily="18" charset="0"/>
                      </a:rPr>
                      <m:t> </m:t>
                    </m:r>
                  </m:oMath>
                </a14:m>
                <a:r>
                  <a:rPr lang="en-GB" sz="1400" dirty="0"/>
                  <a:t>: cluster rank</a:t>
                </a:r>
                <a:endParaRPr lang="en-GB" sz="1400" b="1" dirty="0">
                  <a:latin typeface="+mj-lt"/>
                </a:endParaRPr>
              </a:p>
              <a:p>
                <a:pPr lvl="2" fontAlgn="base"/>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𝑖h</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𝑖h</m:t>
                            </m:r>
                          </m:sub>
                        </m:sSub>
                      </m:num>
                      <m:den>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𝑗</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𝑖𝑗</m:t>
                                </m:r>
                              </m:sub>
                            </m:sSub>
                          </m:e>
                        </m:nary>
                      </m:den>
                    </m:f>
                    <m:r>
                      <a:rPr lang="en-US" sz="1600" b="0" i="1" smtClean="0">
                        <a:latin typeface="Cambria Math" panose="02040503050406030204" pitchFamily="18" charset="0"/>
                      </a:rPr>
                      <m:t> →  </m:t>
                    </m:r>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𝐶</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=1</m:t>
                        </m:r>
                      </m:e>
                    </m:nary>
                  </m:oMath>
                </a14:m>
                <a:r>
                  <a:rPr lang="en-GB" sz="1600" dirty="0">
                    <a:latin typeface="+mj-lt"/>
                  </a:rPr>
                  <a:t>   </a:t>
                </a:r>
              </a:p>
            </p:txBody>
          </p:sp>
        </mc:Choice>
        <mc:Fallback xmlns="">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783552"/>
                <a:ext cx="10515600" cy="4682977"/>
              </a:xfrm>
              <a:blipFill>
                <a:blip r:embed="rId4"/>
                <a:stretch>
                  <a:fillRect l="-483" t="-1351" b="-26216"/>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76697" y="700266"/>
                <a:ext cx="8119591" cy="5457459"/>
              </a:xfrm>
            </p:spPr>
            <p:txBody>
              <a:bodyPr>
                <a:noAutofit/>
              </a:bodyPr>
              <a:lstStyle/>
              <a:p>
                <a:pPr fontAlgn="base"/>
                <a:r>
                  <a:rPr lang="en-GB" sz="1800" b="1" dirty="0"/>
                  <a:t>Sense similarity </a:t>
                </a:r>
                <a:r>
                  <a:rPr lang="en-GB" sz="1800" dirty="0"/>
                  <a:t>matrix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rPr>
                      <m:t> </m:t>
                    </m:r>
                    <m:r>
                      <a:rPr lang="en-US" sz="1800" b="0"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𝑐</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sub>
                    </m:sSub>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marL="457200" lvl="1" indent="0" fontAlgn="base">
                  <a:buNone/>
                </a:pPr>
                <a:endParaRPr lang="en-GB" sz="1000" dirty="0"/>
              </a:p>
              <a:p>
                <a:pPr fontAlgn="base"/>
                <a:r>
                  <a:rPr lang="en-GB" sz="1800" dirty="0"/>
                  <a:t>Partial</a:t>
                </a:r>
                <a:r>
                  <a:rPr lang="en-GB" sz="1800" b="1" dirty="0"/>
                  <a:t> payoff </a:t>
                </a:r>
                <a:r>
                  <a:rPr lang="en-GB" sz="1800" dirty="0"/>
                  <a:t>matrix</a:t>
                </a:r>
                <a:r>
                  <a:rPr lang="el-GR" sz="1800" dirty="0"/>
                  <a:t>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𝑍</m:t>
                        </m:r>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ub>
                    </m:sSub>
                    <m:r>
                      <a:rPr lang="en-US" sz="1800" i="1" smtClean="0">
                        <a:latin typeface="Cambria Math" panose="02040503050406030204" pitchFamily="18" charset="0"/>
                      </a:rPr>
                      <m:t> </m:t>
                    </m:r>
                  </m:oMath>
                </a14:m>
                <a:r>
                  <a:rPr lang="en-GB" sz="1800" dirty="0"/>
                  <a:t>: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marL="457200" lvl="1" indent="0" fontAlgn="base">
                  <a:buNone/>
                </a:pPr>
                <a:endParaRPr lang="en-GB" sz="1000" dirty="0"/>
              </a:p>
              <a:p>
                <a:pPr fontAlgn="base"/>
                <a:r>
                  <a:rPr lang="en-US" sz="1800" dirty="0"/>
                  <a:t>Semantic </a:t>
                </a:r>
                <a:r>
                  <a:rPr lang="en-GB" sz="1800" b="1" dirty="0"/>
                  <a:t>similarity</a:t>
                </a:r>
              </a:p>
              <a:p>
                <a:pPr lvl="1" fontAlgn="base"/>
                <a:r>
                  <a:rPr lang="en-GB" sz="1600" dirty="0"/>
                  <a:t>Relations of </a:t>
                </a:r>
                <a:r>
                  <a:rPr lang="en-GB" sz="1600" b="1" dirty="0"/>
                  <a:t>likeness</a:t>
                </a:r>
                <a:r>
                  <a:rPr lang="en-GB" sz="1600" dirty="0"/>
                  <a:t> ( “is-a” )</a:t>
                </a:r>
              </a:p>
              <a:p>
                <a:pPr lvl="1" fontAlgn="base"/>
                <a:r>
                  <a:rPr lang="en-GB" sz="1600" dirty="0"/>
                  <a:t>wup: path depth of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sub>
                    </m:sSub>
                  </m:oMath>
                </a14:m>
                <a:r>
                  <a:rPr lang="en-US" sz="1600" dirty="0"/>
                  <a:t> and </a:t>
                </a:r>
                <a:r>
                  <a:rPr lang="en-US" sz="1600" dirty="0" err="1"/>
                  <a:t>msa</a:t>
                </a:r>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2" fontAlgn="base"/>
                <a:endParaRPr lang="en-GB" sz="1000" dirty="0"/>
              </a:p>
              <a:p>
                <a:pPr lvl="1" fontAlgn="base"/>
                <a:r>
                  <a:rPr lang="en-GB" sz="1600" dirty="0" err="1"/>
                  <a:t>jcn</a:t>
                </a:r>
                <a:r>
                  <a:rPr lang="en-GB" sz="1600" dirty="0"/>
                  <a:t> measure: corpus statistics and structural properties</a:t>
                </a:r>
                <a:endParaRPr lang="en-US" sz="1600" dirty="0"/>
              </a:p>
              <a:p>
                <a:pPr lvl="2" fontAlgn="base">
                  <a:spcAft>
                    <a:spcPts val="300"/>
                  </a:spcAft>
                </a:pPr>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oMath>
                </a14:m>
                <a:endParaRPr lang="en-US" sz="1400" b="0" i="1" dirty="0">
                  <a:latin typeface="Cambria Math" panose="02040503050406030204" pitchFamily="18" charset="0"/>
                </a:endParaRPr>
              </a:p>
              <a:p>
                <a:pPr lvl="2" fontAlgn="base">
                  <a:spcAft>
                    <a:spcPts val="300"/>
                  </a:spcAft>
                </a:pPr>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𝑐</m:t>
                        </m:r>
                      </m:e>
                    </m:d>
                    <m:r>
                      <a:rPr lang="en-US" sz="1400" b="0" i="1" smtClean="0">
                        <a:latin typeface="Cambria Math" panose="02040503050406030204" pitchFamily="18" charset="0"/>
                        <a:ea typeface="Cambria Math" panose="02040503050406030204" pitchFamily="18" charset="0"/>
                      </a:rPr>
                      <m:t>=−</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𝑐</m:t>
                                </m:r>
                              </m:e>
                            </m:d>
                          </m:e>
                        </m:d>
                      </m:e>
                    </m:fun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𝑐</m:t>
                        </m:r>
                        <m:r>
                          <a:rPr lang="en-US" sz="1400" b="0" i="1" smtClean="0">
                            <a:latin typeface="Cambria Math" panose="02040503050406030204" pitchFamily="18" charset="0"/>
                            <a:ea typeface="Cambria Math" panose="02040503050406030204" pitchFamily="18" charset="0"/>
                          </a:rPr>
                          <m:t>))</m:t>
                        </m:r>
                      </m:den>
                    </m:f>
                    <m:r>
                      <a:rPr lang="en-US" sz="1400" b="0" i="1" smtClean="0">
                        <a:latin typeface="Cambria Math" panose="02040503050406030204" pitchFamily="18" charset="0"/>
                        <a:ea typeface="Cambria Math" panose="02040503050406030204" pitchFamily="18" charset="0"/>
                      </a:rPr>
                      <m:t> </m:t>
                    </m:r>
                  </m:oMath>
                </a14:m>
                <a:r>
                  <a:rPr lang="en-GB" sz="1400" dirty="0"/>
                  <a:t> </a:t>
                </a:r>
              </a:p>
              <a:p>
                <a:pPr lvl="2" fontAlgn="base"/>
                <a:r>
                  <a:rPr lang="en-GB" sz="1400" dirty="0"/>
                  <a:t>Information </a:t>
                </a:r>
                <a:r>
                  <a:rPr lang="en-US" sz="1400" dirty="0"/>
                  <a:t>C</a:t>
                </a:r>
                <a:r>
                  <a:rPr lang="en-GB" sz="1400" dirty="0" err="1"/>
                  <a:t>ontent</a:t>
                </a:r>
                <a:r>
                  <a:rPr lang="en-GB" sz="1400" dirty="0"/>
                  <a:t> (IC): level of "surprise" of a particular outcome</a:t>
                </a:r>
              </a:p>
            </p:txBody>
          </p:sp>
        </mc:Choice>
        <mc:Fallback xmlns="">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76697" y="700266"/>
                <a:ext cx="8119591" cy="5457459"/>
              </a:xfrm>
              <a:blipFill>
                <a:blip r:embed="rId3"/>
                <a:stretch>
                  <a:fillRect l="-469" t="-1395" b="-930"/>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098D94B-5CD2-B948-BEB4-5C1FEE08A884}"/>
              </a:ext>
            </a:extLst>
          </p:cNvPr>
          <p:cNvSpPr>
            <a:spLocks noGrp="1"/>
          </p:cNvSpPr>
          <p:nvPr>
            <p:ph type="title"/>
          </p:nvPr>
        </p:nvSpPr>
        <p:spPr>
          <a:xfrm>
            <a:off x="-49298" y="2970753"/>
            <a:ext cx="2984405" cy="916487"/>
          </a:xfrm>
        </p:spPr>
        <p:txBody>
          <a:bodyPr>
            <a:normAutofit/>
          </a:bodyPr>
          <a:lstStyle/>
          <a:p>
            <a:pPr algn="r"/>
            <a:r>
              <a:rPr lang="en-US" sz="4000" dirty="0">
                <a:solidFill>
                  <a:srgbClr val="021D9A"/>
                </a:solidFill>
                <a:latin typeface="Arial" panose="020B0604020202020204" pitchFamily="34" charset="0"/>
                <a:cs typeface="Arial" panose="020B0604020202020204" pitchFamily="34" charset="0"/>
              </a:rPr>
              <a:t>Payoff</a:t>
            </a:r>
          </a:p>
        </p:txBody>
      </p:sp>
      <p:cxnSp>
        <p:nvCxnSpPr>
          <p:cNvPr id="12" name="Straight Connector 11">
            <a:extLst>
              <a:ext uri="{FF2B5EF4-FFF2-40B4-BE49-F238E27FC236}">
                <a16:creationId xmlns:a16="http://schemas.microsoft.com/office/drawing/2014/main" id="{9381EBF7-8ECF-C14F-B572-A8EC95BF4B75}"/>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47908C8-DDB0-AE43-9B8E-50E71E9D67D5}"/>
                  </a:ext>
                </a:extLst>
              </p:cNvPr>
              <p:cNvSpPr>
                <a:spLocks noGrp="1"/>
              </p:cNvSpPr>
              <p:nvPr>
                <p:ph idx="1"/>
              </p:nvPr>
            </p:nvSpPr>
            <p:spPr>
              <a:xfrm>
                <a:off x="3587341" y="1077617"/>
                <a:ext cx="7858340" cy="5282956"/>
              </a:xfrm>
            </p:spPr>
            <p:txBody>
              <a:bodyPr>
                <a:noAutofit/>
              </a:bodyPr>
              <a:lstStyle/>
              <a:p>
                <a:pPr fontAlgn="base"/>
                <a:r>
                  <a:rPr lang="en-GB" sz="1800" dirty="0"/>
                  <a:t>Semantic </a:t>
                </a:r>
                <a:r>
                  <a:rPr lang="en-GB" sz="1800" b="1" dirty="0"/>
                  <a:t>relatedness</a:t>
                </a:r>
              </a:p>
              <a:p>
                <a:pPr fontAlgn="base"/>
                <a:endParaRPr lang="en-GB" sz="900" dirty="0"/>
              </a:p>
              <a:p>
                <a:pPr lvl="1" fontAlgn="base"/>
                <a:r>
                  <a:rPr lang="en-GB" sz="1600" dirty="0"/>
                  <a:t>Similarity among the </a:t>
                </a:r>
                <a:r>
                  <a:rPr lang="en-GB" sz="1600" b="1" dirty="0"/>
                  <a:t>definitions</a:t>
                </a:r>
                <a:r>
                  <a:rPr lang="en-GB" sz="1600" dirty="0"/>
                  <a:t> of two concepts </a:t>
                </a:r>
              </a:p>
              <a:p>
                <a:pPr lvl="1" fontAlgn="base"/>
                <a:r>
                  <a:rPr lang="en-GB" sz="1600" b="1" dirty="0"/>
                  <a:t>Wider</a:t>
                </a:r>
                <a:r>
                  <a:rPr lang="en-GB" sz="1600" dirty="0"/>
                  <a:t> </a:t>
                </a:r>
                <a:r>
                  <a:rPr lang="en-GB" sz="1600" b="1" dirty="0"/>
                  <a:t>range</a:t>
                </a:r>
                <a:r>
                  <a:rPr lang="en-GB" sz="1600" dirty="0"/>
                  <a:t> of relations ( “is-a-part-of”,  “is-the-opposite-of” )</a:t>
                </a:r>
              </a:p>
              <a:p>
                <a:pPr lvl="1" fontAlgn="base"/>
                <a:r>
                  <a:rPr lang="en-GB" sz="1600" dirty="0"/>
                  <a:t>Definitions derived from glosses of the </a:t>
                </a:r>
                <a:r>
                  <a:rPr lang="en-GB" sz="1600" dirty="0" err="1"/>
                  <a:t>synsets</a:t>
                </a:r>
                <a:r>
                  <a:rPr lang="en-GB" sz="1600" dirty="0"/>
                  <a:t> in WordNet</a:t>
                </a:r>
              </a:p>
              <a:p>
                <a:pPr lvl="1" fontAlgn="base"/>
                <a:r>
                  <a:rPr lang="en-GB" sz="1600" b="1" dirty="0"/>
                  <a:t>Co-occurrence</a:t>
                </a:r>
                <a:r>
                  <a:rPr lang="en-GB" sz="1600" dirty="0"/>
                  <a:t> vector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2</m:t>
                        </m:r>
                      </m:sub>
                    </m:sSub>
                    <m:r>
                      <a:rPr lang="en-US" sz="1600" b="0" i="1" smtClean="0">
                        <a:latin typeface="Cambria Math" panose="02040503050406030204" pitchFamily="18" charset="0"/>
                      </a:rPr>
                      <m:t> ,  …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𝑖𝑛</m:t>
                        </m:r>
                      </m:sub>
                    </m:sSub>
                    <m:r>
                      <a:rPr lang="en-US" sz="1600" b="0" i="1" smtClean="0">
                        <a:latin typeface="Cambria Math" panose="02040503050406030204" pitchFamily="18" charset="0"/>
                      </a:rPr>
                      <m:t>)</m:t>
                    </m:r>
                  </m:oMath>
                </a14:m>
                <a:r>
                  <a:rPr lang="en-GB" sz="1600" dirty="0"/>
                  <a:t> ,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t>: concept, </a:t>
                </a:r>
                <a14:m>
                  <m:oMath xmlns:m="http://schemas.openxmlformats.org/officeDocument/2006/math">
                    <m:r>
                      <a:rPr lang="en-US" sz="1600" b="0" i="1" smtClean="0">
                        <a:latin typeface="Cambria Math" panose="02040503050406030204" pitchFamily="18" charset="0"/>
                      </a:rPr>
                      <m:t>𝑤</m:t>
                    </m:r>
                  </m:oMath>
                </a14:m>
                <a:r>
                  <a:rPr lang="en-GB" sz="1600" dirty="0"/>
                  <a:t> : word gloss occurrences,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𝑛</m:t>
                    </m:r>
                  </m:oMath>
                </a14:m>
                <a:r>
                  <a:rPr lang="en-GB" sz="1600" dirty="0"/>
                  <a:t> : total words</a:t>
                </a:r>
              </a:p>
              <a:p>
                <a:pPr lvl="1" fontAlgn="base"/>
                <a:endParaRPr lang="en-GB" sz="1600" dirty="0"/>
              </a:p>
              <a:p>
                <a:pPr lvl="1" fontAlgn="base"/>
                <a:r>
                  <a:rPr lang="en-GB" sz="1600" b="1" dirty="0"/>
                  <a:t>Cosine</a:t>
                </a:r>
                <a:r>
                  <a:rPr lang="en-GB" sz="1600" dirty="0"/>
                  <a:t> similarity </a:t>
                </a:r>
              </a:p>
              <a:p>
                <a:pPr lvl="2" fontAlgn="base"/>
                <a14:m>
                  <m:oMath xmlns:m="http://schemas.openxmlformats.org/officeDocument/2006/math">
                    <m:r>
                      <a:rPr lang="en-US" sz="1400" i="1">
                        <a:latin typeface="Cambria Math" panose="02040503050406030204" pitchFamily="18" charset="0"/>
                      </a:rPr>
                      <m:t>𝑠𝑖𝑚</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cos</m:t>
                    </m:r>
                    <m:r>
                      <a:rPr lang="en-US" sz="1400" b="0" i="1" smtClean="0">
                        <a:latin typeface="Cambria Math" panose="02040503050406030204" pitchFamily="18" charset="0"/>
                      </a:rPr>
                      <m:t>⁡</m:t>
                    </m:r>
                    <m:r>
                      <a:rPr lang="el-GR" sz="1400" b="0" i="1" smtClean="0">
                        <a:latin typeface="Cambria Math" panose="02040503050406030204" pitchFamily="18" charset="0"/>
                      </a:rPr>
                      <m:t>𝜃</m:t>
                    </m:r>
                    <m:r>
                      <a:rPr lang="en-US" sz="1400" i="1">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𝑗</m:t>
                            </m:r>
                          </m:sub>
                        </m:sSub>
                      </m:num>
                      <m:den>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 </m:t>
                        </m:r>
                      </m:den>
                    </m:f>
                    <m:r>
                      <a:rPr lang="en-US" sz="1400" i="1">
                        <a:latin typeface="Cambria Math" panose="02040503050406030204" pitchFamily="18" charset="0"/>
                      </a:rPr>
                      <m:t>,   </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b="0" i="1" smtClean="0">
                        <a:latin typeface="Cambria Math" panose="02040503050406030204" pitchFamily="18" charset="0"/>
                      </a:rPr>
                      <m:t> </m:t>
                    </m:r>
                  </m:oMath>
                </a14:m>
                <a:r>
                  <a:rPr lang="en-GB" sz="1400" dirty="0"/>
                  <a:t>: concepts </a:t>
                </a:r>
              </a:p>
              <a:p>
                <a:pPr lvl="2" fontAlgn="base"/>
                <a14:m>
                  <m:oMath xmlns:m="http://schemas.openxmlformats.org/officeDocument/2006/math">
                    <m:d>
                      <m:dPr>
                        <m:begChr m:val="‖"/>
                        <m:endChr m:val="‖"/>
                        <m:ctrlPr>
                          <a:rPr lang="en-GB"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p>
                          <m:sSupPr>
                            <m:ctrlPr>
                              <a:rPr lang="en-US" sz="1400" b="0" i="1" smtClean="0">
                                <a:latin typeface="Cambria Math" panose="02040503050406030204" pitchFamily="18" charset="0"/>
                              </a:rPr>
                            </m:ctrlPr>
                          </m:sSup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𝑖𝑗</m:t>
                                    </m:r>
                                  </m:sub>
                                </m:sSub>
                              </m:e>
                            </m:nary>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e>
                    </m:rad>
                  </m:oMath>
                </a14:m>
                <a:endParaRPr lang="en-GB" sz="1400" dirty="0"/>
              </a:p>
              <a:p>
                <a:pPr lvl="2" fontAlgn="base"/>
                <a:r>
                  <a:rPr lang="en-GB" sz="1400" dirty="0"/>
                  <a:t>cosine of the angle</a:t>
                </a:r>
                <a:r>
                  <a:rPr lang="el-GR" sz="1400" dirty="0"/>
                  <a:t> </a:t>
                </a:r>
                <a14:m>
                  <m:oMath xmlns:m="http://schemas.openxmlformats.org/officeDocument/2006/math">
                    <m:r>
                      <a:rPr lang="el-GR" sz="1400" i="1">
                        <a:latin typeface="Cambria Math" panose="02040503050406030204" pitchFamily="18" charset="0"/>
                      </a:rPr>
                      <m:t>𝜃</m:t>
                    </m:r>
                  </m:oMath>
                </a14:m>
                <a:r>
                  <a:rPr lang="en-GB" sz="1400" dirty="0"/>
                  <a:t> between the two co-occurrence vectors</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𝑗</m:t>
                        </m:r>
                      </m:sub>
                    </m:sSub>
                  </m:oMath>
                </a14:m>
                <a:endParaRPr lang="en-GB" sz="1400" dirty="0"/>
              </a:p>
              <a:p>
                <a:pPr lvl="2" fontAlgn="base"/>
                <a:endParaRPr lang="en-GB" sz="1400" dirty="0"/>
              </a:p>
              <a:p>
                <a:pPr lvl="1" fontAlgn="base"/>
                <a:r>
                  <a:rPr lang="en-GB" sz="1600" dirty="0"/>
                  <a:t>4 </a:t>
                </a:r>
                <a:r>
                  <a:rPr lang="en-GB" sz="1600" b="1" dirty="0"/>
                  <a:t>variations</a:t>
                </a:r>
                <a:r>
                  <a:rPr lang="en-GB" sz="1600" dirty="0"/>
                  <a:t> (construction of vectors)</a:t>
                </a:r>
              </a:p>
              <a:p>
                <a:pPr lvl="2" fontAlgn="base"/>
                <a:r>
                  <a:rPr lang="en-GB" sz="1400" dirty="0"/>
                  <a:t>Difference in co-occurrence calculation, corpus use and relation source</a:t>
                </a:r>
              </a:p>
              <a:p>
                <a:pPr lvl="2" fontAlgn="base"/>
                <a:r>
                  <a:rPr lang="en-GB" sz="1400" dirty="0" err="1"/>
                  <a:t>tf-idf</a:t>
                </a:r>
                <a:r>
                  <a:rPr lang="en-GB" sz="1400" dirty="0"/>
                  <a:t>, </a:t>
                </a:r>
                <a:r>
                  <a:rPr lang="en-GB" sz="1400" dirty="0" err="1"/>
                  <a:t>tf-idf_ext</a:t>
                </a:r>
                <a:r>
                  <a:rPr lang="en-GB" sz="1400" dirty="0"/>
                  <a:t>, </a:t>
                </a:r>
                <a:r>
                  <a:rPr lang="en-GB" sz="1400" dirty="0" err="1"/>
                  <a:t>vec</a:t>
                </a:r>
                <a:r>
                  <a:rPr lang="en-GB" sz="1400" dirty="0"/>
                  <a:t> and </a:t>
                </a:r>
                <a:r>
                  <a:rPr lang="en-GB" sz="1400" dirty="0" err="1"/>
                  <a:t>vec_ext</a:t>
                </a:r>
                <a:endParaRPr lang="en-GB" sz="1400" dirty="0"/>
              </a:p>
            </p:txBody>
          </p:sp>
        </mc:Choice>
        <mc:Fallback xmlns="">
          <p:sp>
            <p:nvSpPr>
              <p:cNvPr id="13" name="Content Placeholder 2">
                <a:extLst>
                  <a:ext uri="{FF2B5EF4-FFF2-40B4-BE49-F238E27FC236}">
                    <a16:creationId xmlns:a16="http://schemas.microsoft.com/office/drawing/2014/main" id="{A47908C8-DDB0-AE43-9B8E-50E71E9D67D5}"/>
                  </a:ext>
                </a:extLst>
              </p:cNvPr>
              <p:cNvSpPr>
                <a:spLocks noGrp="1" noRot="1" noChangeAspect="1" noMove="1" noResize="1" noEditPoints="1" noAdjustHandles="1" noChangeArrowheads="1" noChangeShapeType="1" noTextEdit="1"/>
              </p:cNvSpPr>
              <p:nvPr>
                <p:ph idx="1"/>
              </p:nvPr>
            </p:nvSpPr>
            <p:spPr>
              <a:xfrm>
                <a:off x="3587341" y="1077617"/>
                <a:ext cx="7858340" cy="5282956"/>
              </a:xfrm>
              <a:blipFill>
                <a:blip r:embed="rId3"/>
                <a:stretch>
                  <a:fillRect l="-484" t="-1199"/>
                </a:stretch>
              </a:blipFill>
            </p:spPr>
            <p:txBody>
              <a:bodyPr/>
              <a:lstStyle/>
              <a:p>
                <a:r>
                  <a:rPr lang="en-GR">
                    <a:noFill/>
                  </a:rPr>
                  <a:t> </a:t>
                </a:r>
              </a:p>
            </p:txBody>
          </p:sp>
        </mc:Fallback>
      </mc:AlternateContent>
    </p:spTree>
    <p:extLst>
      <p:ext uri="{BB962C8B-B14F-4D97-AF65-F5344CB8AC3E}">
        <p14:creationId xmlns:p14="http://schemas.microsoft.com/office/powerpoint/2010/main" val="2419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01514" cy="4930246"/>
              </a:xfrm>
            </p:spPr>
            <p:txBody>
              <a:bodyPr anchor="ctr">
                <a:normAutofit/>
              </a:bodyPr>
              <a:lstStyle/>
              <a:p>
                <a:pPr fontAlgn="base">
                  <a:lnSpc>
                    <a:spcPct val="100000"/>
                  </a:lnSpc>
                </a:pPr>
                <a:r>
                  <a:rPr lang="en-GB" sz="1500" dirty="0"/>
                  <a:t>Computation of the </a:t>
                </a:r>
                <a:r>
                  <a:rPr lang="en-GB" sz="1500" b="1" dirty="0"/>
                  <a:t>Nash </a:t>
                </a:r>
                <a:r>
                  <a:rPr lang="en-GB" sz="1500" b="1" dirty="0" err="1"/>
                  <a:t>equilibr</a:t>
                </a:r>
                <a:r>
                  <a:rPr lang="en-US" sz="1500" b="1" dirty="0" err="1"/>
                  <a:t>ium</a:t>
                </a:r>
                <a:endParaRPr lang="en-GB" sz="1500" b="1" dirty="0"/>
              </a:p>
              <a:p>
                <a:pPr lvl="1" fontAlgn="base">
                  <a:lnSpc>
                    <a:spcPct val="100000"/>
                  </a:lnSpc>
                </a:pPr>
                <a:r>
                  <a:rPr lang="en-GB" sz="1400" b="1" dirty="0"/>
                  <a:t>Payoff</a:t>
                </a:r>
                <a:r>
                  <a:rPr lang="en-GB" sz="1400" dirty="0"/>
                  <a:t> </a:t>
                </a:r>
                <a:r>
                  <a:rPr lang="en-GB" sz="1400" b="1" dirty="0"/>
                  <a:t>of sense </a:t>
                </a:r>
                <a14:m>
                  <m:oMath xmlns:m="http://schemas.openxmlformats.org/officeDocument/2006/math">
                    <m:r>
                      <a:rPr lang="en-US" sz="1400" b="0" i="1">
                        <a:latin typeface="Cambria Math" panose="02040503050406030204" pitchFamily="18" charset="0"/>
                      </a:rPr>
                      <m:t>h</m:t>
                    </m:r>
                    <m:r>
                      <a:rPr lang="en-US" sz="1400" b="0" i="1">
                        <a:latin typeface="Cambria Math" panose="02040503050406030204" pitchFamily="18" charset="0"/>
                      </a:rPr>
                      <m:t> </m:t>
                    </m:r>
                  </m:oMath>
                </a14:m>
                <a:r>
                  <a:rPr lang="en-GB" sz="1400" dirty="0"/>
                  <a:t>( word </a:t>
                </a:r>
                <a14:m>
                  <m:oMath xmlns:m="http://schemas.openxmlformats.org/officeDocument/2006/math">
                    <m:r>
                      <a:rPr lang="en-US" sz="1400" b="0" i="1">
                        <a:latin typeface="Cambria Math" panose="02040503050406030204" pitchFamily="18" charset="0"/>
                      </a:rPr>
                      <m:t>𝑖</m:t>
                    </m:r>
                    <m:r>
                      <a:rPr lang="en-US" sz="1400" b="0" i="1">
                        <a:latin typeface="Cambria Math" panose="02040503050406030204" pitchFamily="18" charset="0"/>
                      </a:rPr>
                      <m:t> </m:t>
                    </m:r>
                  </m:oMath>
                </a14:m>
                <a:r>
                  <a:rPr lang="en-GB" sz="1400" dirty="0"/>
                  <a:t>)</a:t>
                </a:r>
              </a:p>
              <a:p>
                <a:pPr lvl="2" fontAlgn="base">
                  <a:lnSpc>
                    <a:spcPct val="100000"/>
                  </a:lnSpc>
                </a:pP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𝑢</m:t>
                        </m:r>
                      </m:e>
                      <m:sub>
                        <m:r>
                          <a:rPr lang="en-US" sz="1300" b="0" i="1" smtClean="0">
                            <a:latin typeface="Cambria Math" panose="02040503050406030204" pitchFamily="18" charset="0"/>
                          </a:rPr>
                          <m:t>𝑖</m:t>
                        </m:r>
                      </m:sub>
                    </m:sSub>
                    <m:d>
                      <m:dPr>
                        <m:ctrlPr>
                          <a:rPr lang="en-US" sz="1300" b="0" i="1">
                            <a:latin typeface="Cambria Math" panose="02040503050406030204" pitchFamily="18" charset="0"/>
                          </a:rPr>
                        </m:ctrlPr>
                      </m:dPr>
                      <m:e>
                        <m:sSup>
                          <m:sSupPr>
                            <m:ctrlPr>
                              <a:rPr lang="en-US" sz="1300" b="0" i="1">
                                <a:latin typeface="Cambria Math" panose="02040503050406030204" pitchFamily="18" charset="0"/>
                              </a:rPr>
                            </m:ctrlPr>
                          </m:sSupPr>
                          <m:e>
                            <m:r>
                              <a:rPr lang="en-US" sz="1300" b="0" i="1">
                                <a:latin typeface="Cambria Math" panose="02040503050406030204" pitchFamily="18" charset="0"/>
                              </a:rPr>
                              <m:t>𝑒</m:t>
                            </m:r>
                          </m:e>
                          <m:sup>
                            <m:r>
                              <a:rPr lang="en-US" sz="1300" b="0" i="1">
                                <a:latin typeface="Cambria Math" panose="02040503050406030204" pitchFamily="18" charset="0"/>
                              </a:rPr>
                              <m:t>h</m:t>
                            </m:r>
                          </m:sup>
                        </m:sSup>
                        <m:r>
                          <a:rPr lang="en-US" sz="1300" b="0" i="1" smtClean="0">
                            <a:latin typeface="Cambria Math" panose="02040503050406030204" pitchFamily="18" charset="0"/>
                          </a:rPr>
                          <m:t>, </m:t>
                        </m:r>
                        <m:r>
                          <a:rPr lang="en-US" sz="1300" b="0" i="1" smtClean="0">
                            <a:latin typeface="Cambria Math" panose="02040503050406030204" pitchFamily="18" charset="0"/>
                          </a:rPr>
                          <m:t>𝑥</m:t>
                        </m:r>
                      </m:e>
                    </m:d>
                    <m:r>
                      <a:rPr lang="en-US" sz="1300" b="0" i="1">
                        <a:latin typeface="Cambria Math" panose="02040503050406030204" pitchFamily="18" charset="0"/>
                      </a:rPr>
                      <m:t>= </m:t>
                    </m:r>
                    <m:nary>
                      <m:naryPr>
                        <m:chr m:val="∑"/>
                        <m:supHide m:val="on"/>
                        <m:ctrlPr>
                          <a:rPr lang="en-US" sz="1300" b="0" i="1">
                            <a:latin typeface="Cambria Math" panose="02040503050406030204" pitchFamily="18" charset="0"/>
                          </a:rPr>
                        </m:ctrlPr>
                      </m:naryPr>
                      <m:sub>
                        <m:r>
                          <m:rPr>
                            <m:brk m:alnAt="7"/>
                          </m:rPr>
                          <a:rPr lang="en-US" sz="1300" b="0" i="1">
                            <a:latin typeface="Cambria Math" panose="02040503050406030204" pitchFamily="18" charset="0"/>
                          </a:rPr>
                          <m:t>𝑗</m:t>
                        </m:r>
                        <m:r>
                          <a:rPr lang="en-US" sz="1300" b="0" i="1">
                            <a:latin typeface="Cambria Math" panose="02040503050406030204" pitchFamily="18" charset="0"/>
                          </a:rPr>
                          <m:t>∈</m:t>
                        </m:r>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sub>
                      <m:sup/>
                      <m:e>
                        <m:sSub>
                          <m:sSubPr>
                            <m:ctrlPr>
                              <a:rPr lang="en-US" sz="1300" b="0" i="1">
                                <a:latin typeface="Cambria Math" panose="02040503050406030204" pitchFamily="18" charset="0"/>
                              </a:rPr>
                            </m:ctrlPr>
                          </m:sSubPr>
                          <m:e>
                            <m:d>
                              <m:dPr>
                                <m:ctrlPr>
                                  <a:rPr lang="en-US" sz="1300" b="0" i="1">
                                    <a:latin typeface="Cambria Math" panose="02040503050406030204" pitchFamily="18" charset="0"/>
                                  </a:rPr>
                                </m:ctrlPr>
                              </m:dPr>
                              <m:e>
                                <m:r>
                                  <a:rPr lang="en-US" sz="1300" b="0" i="1">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𝑍</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𝑥</m:t>
                                    </m:r>
                                  </m:e>
                                  <m:sub>
                                    <m:r>
                                      <a:rPr lang="en-US" sz="1300" b="0" i="1">
                                        <a:latin typeface="Cambria Math" panose="02040503050406030204" pitchFamily="18" charset="0"/>
                                      </a:rPr>
                                      <m:t>𝑗</m:t>
                                    </m:r>
                                  </m:sub>
                                </m:sSub>
                                <m:r>
                                  <a:rPr lang="el-GR" sz="1300" b="0" i="1" smtClean="0">
                                    <a:latin typeface="Cambria Math" panose="02040503050406030204" pitchFamily="18" charset="0"/>
                                  </a:rPr>
                                  <m:t> </m:t>
                                </m:r>
                              </m:e>
                            </m:d>
                          </m:e>
                          <m:sub>
                            <m:r>
                              <a:rPr lang="en-US" sz="1300" b="0" i="1">
                                <a:latin typeface="Cambria Math" panose="02040503050406030204" pitchFamily="18" charset="0"/>
                              </a:rPr>
                              <m:t>h</m:t>
                            </m:r>
                          </m:sub>
                        </m:sSub>
                      </m:e>
                    </m:nary>
                  </m:oMath>
                </a14:m>
                <a:r>
                  <a:rPr lang="en-GB" sz="1300" dirty="0"/>
                  <a:t> , where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oMath>
                </a14:m>
                <a:r>
                  <a:rPr lang="en-GB" sz="1300" dirty="0"/>
                  <a:t> the neighbours (context) of word </a:t>
                </a:r>
                <a14:m>
                  <m:oMath xmlns:m="http://schemas.openxmlformats.org/officeDocument/2006/math">
                    <m:r>
                      <a:rPr lang="en-US" sz="1300" b="0" i="1">
                        <a:latin typeface="Cambria Math" panose="02040503050406030204" pitchFamily="18" charset="0"/>
                      </a:rPr>
                      <m:t>𝑖</m:t>
                    </m:r>
                  </m:oMath>
                </a14:m>
                <a:r>
                  <a:rPr lang="en-GB" sz="1300" dirty="0"/>
                  <a:t> </a:t>
                </a:r>
              </a:p>
              <a:p>
                <a:pPr lvl="2" fontAlgn="base">
                  <a:lnSpc>
                    <a:spcPct val="100000"/>
                  </a:lnSpc>
                </a:pPr>
                <a:r>
                  <a:rPr lang="en-US" sz="1300" dirty="0"/>
                  <a:t>Pure strategy </a:t>
                </a:r>
                <a14:m>
                  <m:oMath xmlns:m="http://schemas.openxmlformats.org/officeDocument/2006/math">
                    <m:r>
                      <a:rPr lang="en-US" sz="1300" b="0" i="1" smtClean="0">
                        <a:latin typeface="Cambria Math" panose="02040503050406030204" pitchFamily="18" charset="0"/>
                      </a:rPr>
                      <m:t>h</m:t>
                    </m:r>
                    <m:r>
                      <a:rPr lang="en-US" sz="1300" i="1">
                        <a:latin typeface="Cambria Math" panose="02040503050406030204" pitchFamily="18" charset="0"/>
                      </a:rPr>
                      <m:t> </m:t>
                    </m:r>
                    <m:r>
                      <a:rPr lang="en-US" sz="1300" b="0" i="1" smtClean="0">
                        <a:latin typeface="Cambria Math" panose="02040503050406030204" pitchFamily="18" charset="0"/>
                      </a:rPr>
                      <m:t> </m:t>
                    </m:r>
                  </m:oMath>
                </a14:m>
                <a:r>
                  <a:rPr lang="en-US" sz="1300" b="0" dirty="0"/>
                  <a:t>: </a:t>
                </a:r>
                <a14:m>
                  <m:oMath xmlns:m="http://schemas.openxmlformats.org/officeDocument/2006/math">
                    <m:sSup>
                      <m:sSupPr>
                        <m:ctrlPr>
                          <a:rPr lang="en-US" sz="1300" i="1">
                            <a:latin typeface="Cambria Math" panose="02040503050406030204" pitchFamily="18" charset="0"/>
                          </a:rPr>
                        </m:ctrlPr>
                      </m:sSupPr>
                      <m:e>
                        <m:r>
                          <a:rPr lang="en-US" sz="1300" i="1">
                            <a:latin typeface="Cambria Math" panose="02040503050406030204" pitchFamily="18" charset="0"/>
                          </a:rPr>
                          <m:t> </m:t>
                        </m:r>
                        <m:r>
                          <a:rPr lang="en-US" sz="1300" i="1">
                            <a:latin typeface="Cambria Math" panose="02040503050406030204" pitchFamily="18" charset="0"/>
                          </a:rPr>
                          <m:t>𝑒</m:t>
                        </m:r>
                      </m:e>
                      <m:sup>
                        <m:r>
                          <a:rPr lang="en-US" sz="1300" i="1">
                            <a:latin typeface="Cambria Math" panose="02040503050406030204" pitchFamily="18" charset="0"/>
                          </a:rPr>
                          <m:t>h</m:t>
                        </m:r>
                      </m:sup>
                    </m:sSup>
                  </m:oMath>
                </a14:m>
                <a:endParaRPr lang="en-US" sz="1300" b="0" dirty="0"/>
              </a:p>
              <a:p>
                <a:pPr lvl="2" fontAlgn="base">
                  <a:lnSpc>
                    <a:spcPct val="100000"/>
                  </a:lnSpc>
                </a:pPr>
                <a:r>
                  <a:rPr lang="en-GB" sz="1300" dirty="0"/>
                  <a:t>Similarity with word </a:t>
                </a:r>
                <a14:m>
                  <m:oMath xmlns:m="http://schemas.openxmlformats.org/officeDocument/2006/math">
                    <m:r>
                      <a:rPr lang="en-US" sz="1300" b="0" i="1">
                        <a:latin typeface="Cambria Math" panose="02040503050406030204" pitchFamily="18" charset="0"/>
                      </a:rPr>
                      <m:t>𝑗</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oMath>
                </a14:m>
                <a:endParaRPr lang="en-US" sz="1300" b="0" dirty="0"/>
              </a:p>
              <a:p>
                <a:pPr lvl="2" fontAlgn="base">
                  <a:lnSpc>
                    <a:spcPct val="100000"/>
                  </a:lnSpc>
                </a:pPr>
                <a:r>
                  <a:rPr lang="en-GB" sz="1300" dirty="0"/>
                  <a:t>Similarities among senses of </a:t>
                </a:r>
                <a14:m>
                  <m:oMath xmlns:m="http://schemas.openxmlformats.org/officeDocument/2006/math">
                    <m:r>
                      <a:rPr lang="en-US" sz="1300" b="0" i="1">
                        <a:latin typeface="Cambria Math" panose="02040503050406030204" pitchFamily="18" charset="0"/>
                      </a:rPr>
                      <m:t>𝑖</m:t>
                    </m:r>
                    <m:r>
                      <a:rPr lang="en-US" sz="1300" b="0" i="1">
                        <a:latin typeface="Cambria Math" panose="02040503050406030204" pitchFamily="18" charset="0"/>
                      </a:rPr>
                      <m:t>,</m:t>
                    </m:r>
                    <m:r>
                      <a:rPr lang="en-US" sz="1300" b="0" i="1">
                        <a:latin typeface="Cambria Math" panose="02040503050406030204" pitchFamily="18" charset="0"/>
                      </a:rPr>
                      <m:t>𝑗</m:t>
                    </m:r>
                    <m:r>
                      <a:rPr lang="en-US" sz="1300" b="0" i="1">
                        <a:latin typeface="Cambria Math" panose="02040503050406030204" pitchFamily="18" charset="0"/>
                      </a:rPr>
                      <m:t> </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𝑍</m:t>
                        </m:r>
                      </m:e>
                      <m:sub>
                        <m:r>
                          <a:rPr lang="en-US" sz="1300" b="0" i="1" smtClean="0">
                            <a:latin typeface="Cambria Math" panose="02040503050406030204" pitchFamily="18" charset="0"/>
                          </a:rPr>
                          <m:t>𝑖𝑗</m:t>
                        </m:r>
                      </m:sub>
                    </m:sSub>
                  </m:oMath>
                </a14:m>
                <a:r>
                  <a:rPr lang="en-GB" sz="1300" dirty="0"/>
                  <a:t> </a:t>
                </a:r>
              </a:p>
              <a:p>
                <a:pPr lvl="2" fontAlgn="base">
                  <a:lnSpc>
                    <a:spcPct val="100000"/>
                  </a:lnSpc>
                </a:pPr>
                <a:r>
                  <a:rPr lang="en-GB" sz="1300" dirty="0"/>
                  <a:t>Sense preference of word </a:t>
                </a:r>
                <a14:m>
                  <m:oMath xmlns:m="http://schemas.openxmlformats.org/officeDocument/2006/math">
                    <m:r>
                      <a:rPr lang="en-US" sz="1300" i="1">
                        <a:latin typeface="Cambria Math" panose="02040503050406030204" pitchFamily="18" charset="0"/>
                      </a:rPr>
                      <m:t>𝑗</m:t>
                    </m:r>
                  </m:oMath>
                </a14:m>
                <a:r>
                  <a:rPr lang="en-GB" sz="1300" dirty="0"/>
                  <a:t>  : </a:t>
                </a:r>
                <a14:m>
                  <m:oMath xmlns:m="http://schemas.openxmlformats.org/officeDocument/2006/math">
                    <m:sSub>
                      <m:sSubPr>
                        <m:ctrlPr>
                          <a:rPr lang="en-US" sz="130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𝑥</m:t>
                        </m:r>
                      </m:e>
                      <m:sub>
                        <m:r>
                          <a:rPr lang="en-US" sz="1300" i="1">
                            <a:latin typeface="Cambria Math" panose="02040503050406030204" pitchFamily="18" charset="0"/>
                          </a:rPr>
                          <m:t>𝑗</m:t>
                        </m:r>
                      </m:sub>
                    </m:sSub>
                    <m:r>
                      <a:rPr lang="en-US" sz="1300" b="0" i="1" smtClean="0">
                        <a:latin typeface="Cambria Math" panose="02040503050406030204" pitchFamily="18" charset="0"/>
                      </a:rPr>
                      <m:t> </m:t>
                    </m:r>
                    <m:r>
                      <a:rPr lang="en-US" sz="1300" b="0" i="1" smtClean="0">
                        <a:latin typeface="Cambria Math" panose="02040503050406030204" pitchFamily="18" charset="0"/>
                      </a:rPr>
                      <m:t> </m:t>
                    </m:r>
                    <m:r>
                      <a:rPr lang="en-US" sz="1300" b="0" i="1" smtClean="0">
                        <a:latin typeface="Cambria Math" panose="02040503050406030204" pitchFamily="18" charset="0"/>
                      </a:rPr>
                      <m:t> </m:t>
                    </m:r>
                    <m:r>
                      <a:rPr lang="en-US" sz="1300" b="0" i="1" smtClean="0">
                        <a:latin typeface="Cambria Math" panose="02040503050406030204" pitchFamily="18" charset="0"/>
                      </a:rPr>
                      <m:t>(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𝑠</m:t>
                        </m:r>
                      </m:e>
                      <m:sub>
                        <m:r>
                          <a:rPr lang="en-US" sz="1300" b="0" i="1" smtClean="0">
                            <a:latin typeface="Cambria Math" panose="02040503050406030204" pitchFamily="18" charset="0"/>
                          </a:rPr>
                          <m:t>𝑗</m:t>
                        </m:r>
                      </m:sub>
                    </m:sSub>
                    <m:r>
                      <a:rPr lang="en-US" sz="1300" b="0" i="1" smtClean="0">
                        <a:latin typeface="Cambria Math" panose="02040503050406030204" pitchFamily="18" charset="0"/>
                      </a:rPr>
                      <m:t> ) </m:t>
                    </m:r>
                  </m:oMath>
                </a14:m>
                <a:endParaRPr lang="en-GB" sz="1300" dirty="0"/>
              </a:p>
              <a:p>
                <a:pPr marL="914400" lvl="2" indent="0" fontAlgn="base">
                  <a:lnSpc>
                    <a:spcPct val="100000"/>
                  </a:lnSpc>
                  <a:buNone/>
                </a:pPr>
                <a:endParaRPr lang="en-GB" sz="900" dirty="0"/>
              </a:p>
              <a:p>
                <a:pPr lvl="1" fontAlgn="base">
                  <a:lnSpc>
                    <a:spcPct val="100000"/>
                  </a:lnSpc>
                </a:pPr>
                <a:r>
                  <a:rPr lang="en-GB" sz="1400" dirty="0"/>
                  <a:t>Average </a:t>
                </a:r>
                <a:r>
                  <a:rPr lang="en-GB" sz="1400" b="1" dirty="0"/>
                  <a:t>payoff of </a:t>
                </a:r>
                <a:r>
                  <a:rPr lang="en-US" sz="1400" b="1" dirty="0"/>
                  <a:t>player</a:t>
                </a:r>
                <a:r>
                  <a:rPr lang="el-GR" sz="1400" b="1" dirty="0"/>
                  <a:t> </a:t>
                </a:r>
                <a:r>
                  <a:rPr lang="el-GR" sz="1400" dirty="0"/>
                  <a:t>( </a:t>
                </a:r>
                <a14:m>
                  <m:oMath xmlns:m="http://schemas.openxmlformats.org/officeDocument/2006/math">
                    <m:sSub>
                      <m:sSubPr>
                        <m:ctrlPr>
                          <a:rPr lang="en-US" sz="1400" i="1">
                            <a:latin typeface="Cambria Math" panose="02040503050406030204" pitchFamily="18" charset="0"/>
                          </a:rPr>
                        </m:ctrlPr>
                      </m:sSubPr>
                      <m:e>
                        <m:r>
                          <a:rPr lang="en-US" sz="1400" b="0" i="1">
                            <a:latin typeface="Cambria Math" panose="02040503050406030204" pitchFamily="18" charset="0"/>
                          </a:rPr>
                          <m:t>𝑢</m:t>
                        </m:r>
                      </m:e>
                      <m:sub>
                        <m:r>
                          <a:rPr lang="en-US" sz="1400" b="0" i="1">
                            <a:latin typeface="Cambria Math" panose="02040503050406030204" pitchFamily="18" charset="0"/>
                          </a:rPr>
                          <m:t>𝑖</m:t>
                        </m:r>
                      </m:sub>
                    </m:sSub>
                    <m:d>
                      <m:dPr>
                        <m:ctrlPr>
                          <a:rPr lang="en-US" sz="1400" i="1">
                            <a:latin typeface="Cambria Math" panose="02040503050406030204" pitchFamily="18" charset="0"/>
                          </a:rPr>
                        </m:ctrlPr>
                      </m:dPr>
                      <m:e>
                        <m:r>
                          <a:rPr lang="en-US" sz="1400" b="0" i="1">
                            <a:latin typeface="Cambria Math" panose="02040503050406030204" pitchFamily="18" charset="0"/>
                          </a:rPr>
                          <m:t>𝑥</m:t>
                        </m:r>
                      </m:e>
                    </m:d>
                  </m:oMath>
                </a14:m>
                <a:r>
                  <a:rPr lang="el-GR" sz="1400" dirty="0"/>
                  <a:t> ) </a:t>
                </a:r>
                <a:endParaRPr lang="en-GB" sz="1400" dirty="0"/>
              </a:p>
              <a:p>
                <a:pPr marL="914400" lvl="2" indent="0" fontAlgn="base">
                  <a:lnSpc>
                    <a:spcPct val="100000"/>
                  </a:lnSpc>
                  <a:buNone/>
                </a:pPr>
                <a:endParaRPr lang="en-GB" sz="900" dirty="0"/>
              </a:p>
              <a:p>
                <a:pPr lvl="1" fontAlgn="base">
                  <a:lnSpc>
                    <a:spcPct val="100000"/>
                  </a:lnSpc>
                </a:pPr>
                <a:r>
                  <a:rPr lang="en-GB" sz="1400" b="1" dirty="0"/>
                  <a:t>Replicator Dynamics Equation </a:t>
                </a:r>
              </a:p>
              <a:p>
                <a:pPr lvl="2" fontAlgn="base">
                  <a:lnSpc>
                    <a:spcPct val="100000"/>
                  </a:lnSpc>
                </a:pPr>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i="1">
                            <a:latin typeface="Cambria Math" panose="02040503050406030204" pitchFamily="18" charset="0"/>
                          </a:rPr>
                        </m:ctrlPr>
                      </m:dPr>
                      <m:e>
                        <m:r>
                          <a:rPr lang="en-US" sz="1400" b="0" i="1">
                            <a:latin typeface="Cambria Math" panose="02040503050406030204" pitchFamily="18" charset="0"/>
                          </a:rPr>
                          <m:t>𝑡</m:t>
                        </m:r>
                        <m:r>
                          <a:rPr lang="en-US" sz="1400" b="0" i="1">
                            <a:latin typeface="Cambria Math" panose="02040503050406030204" pitchFamily="18" charset="0"/>
                          </a:rPr>
                          <m:t>+1</m:t>
                        </m:r>
                      </m:e>
                    </m:d>
                    <m:r>
                      <a:rPr lang="en-US" sz="1400" i="1">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 </m:t>
                    </m:r>
                    <m:f>
                      <m:fPr>
                        <m:ctrlPr>
                          <a:rPr lang="en-US" sz="1400" b="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h</m:t>
                                </m:r>
                              </m:sup>
                            </m:sSup>
                            <m:r>
                              <a:rPr lang="el-GR" sz="1400" b="0" i="1" smtClean="0">
                                <a:latin typeface="Cambria Math" panose="02040503050406030204" pitchFamily="18" charset="0"/>
                              </a:rPr>
                              <m:t>,</m:t>
                            </m:r>
                            <m:r>
                              <a:rPr lang="en-US" sz="1400" b="0" i="1" smtClean="0">
                                <a:latin typeface="Cambria Math" panose="02040503050406030204" pitchFamily="18" charset="0"/>
                              </a:rPr>
                              <m:t>   </m:t>
                            </m:r>
                            <m:r>
                              <a:rPr lang="en-US" sz="1400" b="0" i="1" smtClean="0">
                                <a:latin typeface="Cambria Math" panose="02040503050406030204" pitchFamily="18" charset="0"/>
                              </a:rPr>
                              <m:t>𝑥</m:t>
                            </m:r>
                          </m:e>
                        </m:d>
                      </m:num>
                      <m:den>
                        <m:sSub>
                          <m:sSubPr>
                            <m:ctrlPr>
                              <a:rPr lang="en-US" sz="1400" b="0" i="1" smtClean="0">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den>
                    </m:f>
                  </m:oMath>
                </a14:m>
                <a:r>
                  <a:rPr lang="en-GB" sz="1400" dirty="0"/>
                  <a:t> , </a:t>
                </a:r>
                <a14:m>
                  <m:oMath xmlns:m="http://schemas.openxmlformats.org/officeDocument/2006/math">
                    <m:r>
                      <a:rPr lang="en-GB"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h</m:t>
                    </m:r>
                    <m:r>
                      <a:rPr lang="en-US" sz="1400" b="0" i="1">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oMath>
                </a14:m>
                <a:r>
                  <a:rPr lang="en-GB" sz="1400" dirty="0"/>
                  <a:t>  </a:t>
                </a:r>
                <a14:m>
                  <m:oMath xmlns:m="http://schemas.openxmlformats.org/officeDocument/2006/math">
                    <m:r>
                      <a:rPr lang="en-US" sz="1400" i="1">
                        <a:latin typeface="Cambria Math" panose="02040503050406030204" pitchFamily="18" charset="0"/>
                      </a:rPr>
                      <m:t>( </m:t>
                    </m:r>
                    <m:sSub>
                      <m:sSubPr>
                        <m:ctrlPr>
                          <a:rPr lang="en-US" sz="1400" i="1">
                            <a:latin typeface="Cambria Math" panose="02040503050406030204" pitchFamily="18" charset="0"/>
                          </a:rPr>
                        </m:ctrlPr>
                      </m:sSub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r>
                          <a:rPr lang="en-US" sz="1400" b="0" i="1" smtClean="0">
                            <a:latin typeface="Cambria Math" panose="02040503050406030204" pitchFamily="18" charset="0"/>
                          </a:rPr>
                          <m:t> : </m:t>
                        </m:r>
                        <m:r>
                          <a:rPr lang="en-US" sz="1400" i="1">
                            <a:latin typeface="Cambria Math" panose="02040503050406030204" pitchFamily="18" charset="0"/>
                          </a:rPr>
                          <m:t>𝑠</m:t>
                        </m:r>
                      </m:e>
                      <m:sub>
                        <m:r>
                          <a:rPr lang="en-US" sz="1400" i="1">
                            <a:latin typeface="Cambria Math" panose="02040503050406030204" pitchFamily="18" charset="0"/>
                          </a:rPr>
                          <m:t>𝑗h</m:t>
                        </m:r>
                      </m:sub>
                    </m:sSub>
                    <m:r>
                      <a:rPr lang="en-US" sz="1400" i="1">
                        <a:latin typeface="Cambria Math" panose="02040503050406030204" pitchFamily="18" charset="0"/>
                      </a:rPr>
                      <m:t> )</m:t>
                    </m:r>
                  </m:oMath>
                </a14:m>
                <a:endParaRPr lang="en-GB" sz="1400" dirty="0"/>
              </a:p>
              <a:p>
                <a:pPr lvl="2" fontAlgn="base">
                  <a:lnSpc>
                    <a:spcPct val="100000"/>
                  </a:lnSpc>
                </a:pPr>
                <a:r>
                  <a:rPr lang="en-GB" sz="1400" dirty="0"/>
                  <a:t>Player strategy update</a:t>
                </a:r>
              </a:p>
              <a:p>
                <a:pPr lvl="2" fontAlgn="base">
                  <a:lnSpc>
                    <a:spcPct val="100000"/>
                  </a:lnSpc>
                </a:pPr>
                <a:r>
                  <a:rPr lang="en-GB" sz="1400" dirty="0"/>
                  <a:t>Depends on performance → measured relatively to the average payoff</a:t>
                </a:r>
              </a:p>
            </p:txBody>
          </p:sp>
        </mc:Choice>
        <mc:Fallback>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01514" cy="4930246"/>
              </a:xfrm>
              <a:blipFill>
                <a:blip r:embed="rId3"/>
                <a:stretch>
                  <a:fillRect l="-402"/>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644993"/>
                <a:ext cx="6728618" cy="4666263"/>
              </a:xfrm>
            </p:spPr>
            <p:txBody>
              <a:bodyPr anchor="ctr">
                <a:noAutofit/>
              </a:bodyPr>
              <a:lstStyle/>
              <a:p>
                <a:pPr fontAlgn="base"/>
                <a:r>
                  <a:rPr lang="en-GB" sz="2000" b="1" dirty="0">
                    <a:solidFill>
                      <a:schemeClr val="tx1"/>
                    </a:solidFill>
                  </a:rPr>
                  <a:t>Classification</a:t>
                </a:r>
              </a:p>
              <a:p>
                <a:pPr marL="0" indent="0" fontAlgn="base">
                  <a:buNone/>
                </a:pPr>
                <a:endParaRPr lang="en-GB" sz="1000" dirty="0">
                  <a:solidFill>
                    <a:schemeClr val="tx1"/>
                  </a:solidFill>
                </a:endParaRPr>
              </a:p>
              <a:p>
                <a:pPr lvl="1" fontAlgn="base"/>
                <a:r>
                  <a:rPr lang="en-GB" sz="1800" dirty="0"/>
                  <a:t>M</a:t>
                </a:r>
                <a:r>
                  <a:rPr lang="en-GB" sz="1800" dirty="0">
                    <a:solidFill>
                      <a:schemeClr val="tx1"/>
                    </a:solidFill>
                  </a:rPr>
                  <a:t>ixed strategy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𝑖h</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h</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𝑀</m:t>
                        </m:r>
                      </m:e>
                      <m:sub>
                        <m:r>
                          <a:rPr lang="en-US" sz="1800" b="0" i="1" smtClean="0">
                            <a:solidFill>
                              <a:schemeClr val="tx1"/>
                            </a:solidFill>
                            <a:latin typeface="Cambria Math" panose="02040503050406030204" pitchFamily="18" charset="0"/>
                          </a:rPr>
                          <m:t>𝑖</m:t>
                        </m:r>
                      </m:sub>
                    </m:sSub>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a:t>
                </a:r>
                <a:r>
                  <a:rPr lang="en-GB" sz="1800" b="1" dirty="0">
                    <a:solidFill>
                      <a:schemeClr val="tx1"/>
                    </a:solidFill>
                  </a:rPr>
                  <a:t>highest</a:t>
                </a:r>
                <a:r>
                  <a:rPr lang="en-GB" sz="1800" dirty="0">
                    <a:solidFill>
                      <a:schemeClr val="tx1"/>
                    </a:solidFill>
                  </a:rPr>
                  <a:t> </a:t>
                </a:r>
                <a:r>
                  <a:rPr lang="en-GB" sz="1800" b="1" dirty="0">
                    <a:solidFill>
                      <a:schemeClr val="tx1"/>
                    </a:solidFill>
                  </a:rPr>
                  <a:t>probability</a:t>
                </a:r>
                <a:r>
                  <a:rPr lang="en-GB" sz="1800" dirty="0">
                    <a:solidFill>
                      <a:schemeClr val="tx1"/>
                    </a:solidFill>
                  </a:rPr>
                  <a:t>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 ∈ [1,2, …,|</m:t>
                        </m:r>
                        <m:r>
                          <a:rPr lang="en-US" sz="1600" b="0" i="1" smtClean="0">
                            <a:solidFill>
                              <a:schemeClr val="tx1"/>
                            </a:solidFill>
                            <a:latin typeface="Cambria Math" panose="02040503050406030204" pitchFamily="18" charset="0"/>
                          </a:rPr>
                          <m:t>𝐶</m:t>
                        </m:r>
                        <m:r>
                          <a:rPr lang="en-US" sz="1600" b="0" i="1" smtClean="0">
                            <a:solidFill>
                              <a:schemeClr val="tx1"/>
                            </a:solidFill>
                            <a:latin typeface="Cambria Math" panose="02040503050406030204" pitchFamily="18" charset="0"/>
                          </a:rPr>
                          <m:t>|]</m:t>
                        </m:r>
                      </m:sub>
                    </m:sSub>
                    <m:r>
                      <a:rPr lang="el-GR"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𝑖h</m:t>
                        </m:r>
                      </m:sub>
                    </m:sSub>
                  </m:oMath>
                </a14:m>
                <a:r>
                  <a:rPr lang="en-US" sz="1600" dirty="0">
                    <a:solidFill>
                      <a:schemeClr val="tx1"/>
                    </a:solidFill>
                  </a:rPr>
                  <a:t> , where </a:t>
                </a:r>
                <a14:m>
                  <m:oMath xmlns:m="http://schemas.openxmlformats.org/officeDocument/2006/math">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the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a:t>
                </a:r>
                <a:r>
                  <a:rPr lang="en-GB" sz="1800" b="1" dirty="0">
                    <a:solidFill>
                      <a:schemeClr val="tx1"/>
                    </a:solidFill>
                  </a:rPr>
                  <a:t>fails</a:t>
                </a:r>
                <a:r>
                  <a:rPr lang="en-GB" sz="1800" dirty="0">
                    <a:solidFill>
                      <a:schemeClr val="tx1"/>
                    </a:solidFill>
                  </a:rPr>
                  <a:t>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644993"/>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986939" y="2454952"/>
                <a:ext cx="10218117" cy="3683358"/>
              </a:xfrm>
            </p:spPr>
            <p:txBody>
              <a:bodyPr anchor="ctr">
                <a:normAutofit/>
              </a:bodyPr>
              <a:lstStyle/>
              <a:p>
                <a:r>
                  <a:rPr lang="en-US" sz="2000" dirty="0">
                    <a:latin typeface="Arial" panose="020B0604020202020204" pitchFamily="34" charset="0"/>
                    <a:cs typeface="Arial" panose="020B0604020202020204" pitchFamily="34" charset="0"/>
                  </a:rPr>
                  <a:t>Two datasets to </a:t>
                </a:r>
                <a:r>
                  <a:rPr lang="en-US" sz="2000" b="1" dirty="0">
                    <a:latin typeface="Arial" panose="020B0604020202020204" pitchFamily="34" charset="0"/>
                    <a:cs typeface="Arial" panose="020B0604020202020204" pitchFamily="34" charset="0"/>
                  </a:rPr>
                  <a:t>evaluate</a:t>
                </a:r>
                <a:r>
                  <a:rPr lang="en-US" sz="2000" dirty="0">
                    <a:latin typeface="Arial" panose="020B0604020202020204" pitchFamily="34" charset="0"/>
                    <a:cs typeface="Arial" panose="020B0604020202020204" pitchFamily="34" charset="0"/>
                  </a:rPr>
                  <a:t> our algorithm in </a:t>
                </a:r>
                <a:r>
                  <a:rPr lang="en-US" sz="2000" b="1" dirty="0">
                    <a:latin typeface="Arial" panose="020B0604020202020204" pitchFamily="34" charset="0"/>
                    <a:cs typeface="Arial" panose="020B0604020202020204" pitchFamily="34" charset="0"/>
                  </a:rPr>
                  <a:t>different scenarios</a:t>
                </a:r>
                <a:r>
                  <a:rPr lang="en-US" sz="2000" dirty="0">
                    <a:latin typeface="Arial" panose="020B0604020202020204" pitchFamily="34" charset="0"/>
                    <a:cs typeface="Arial" panose="020B0604020202020204" pitchFamily="34" charset="0"/>
                  </a:rPr>
                  <a:t> </a:t>
                </a:r>
              </a:p>
              <a:p>
                <a:pPr marL="0"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lnSpc>
                    <a:spcPct val="100000"/>
                  </a:lnSpc>
                </a:pPr>
                <a:r>
                  <a:rPr lang="en-US" sz="1700" dirty="0">
                    <a:latin typeface="Arial" panose="020B0604020202020204" pitchFamily="34" charset="0"/>
                    <a:cs typeface="Arial" panose="020B0604020202020204" pitchFamily="34" charset="0"/>
                  </a:rPr>
                  <a:t>50 different data sets</a:t>
                </a:r>
                <a:r>
                  <a:rPr lang="en-US" sz="1700" dirty="0">
                    <a:latin typeface="Arial" panose="020B0604020202020204" pitchFamily="34" charset="0"/>
                    <a:cs typeface="Arial" panose="020B0604020202020204" pitchFamily="34" charset="0"/>
                    <a:sym typeface="Wingdings" panose="05000000000000000000" pitchFamily="2" charset="2"/>
                  </a:rPr>
                  <a:t> to</a:t>
                </a:r>
                <a:r>
                  <a:rPr lang="en-US" sz="1700" dirty="0">
                    <a:latin typeface="Arial" panose="020B0604020202020204" pitchFamily="34" charset="0"/>
                    <a:cs typeface="Arial" panose="020B0604020202020204" pitchFamily="34" charset="0"/>
                  </a:rPr>
                  <a:t> simulate a situation in which the system must work on texts of different sizes and on different domains</a:t>
                </a:r>
              </a:p>
              <a:p>
                <a:pPr marL="457200" lvl="1"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a:t>
                </a:r>
                <a:r>
                  <a:rPr lang="en-US" sz="2000" b="1" dirty="0">
                    <a:latin typeface="Arial" panose="020B0604020202020204" pitchFamily="34" charset="0"/>
                    <a:cs typeface="Arial" panose="020B0604020202020204" pitchFamily="34" charset="0"/>
                  </a:rPr>
                  <a:t>parameters</a:t>
                </a:r>
                <a:r>
                  <a:rPr lang="en-US" sz="2000" dirty="0">
                    <a:latin typeface="Arial" panose="020B0604020202020204" pitchFamily="34" charset="0"/>
                    <a:cs typeface="Arial" panose="020B0604020202020204" pitchFamily="34" charset="0"/>
                  </a:rPr>
                  <a:t> that will be </a:t>
                </a:r>
                <a:r>
                  <a:rPr lang="en-US" sz="2000" b="1" dirty="0">
                    <a:latin typeface="Arial" panose="020B0604020202020204" pitchFamily="34" charset="0"/>
                    <a:cs typeface="Arial" panose="020B0604020202020204" pitchFamily="34" charset="0"/>
                  </a:rPr>
                  <a:t>tuned</a:t>
                </a:r>
              </a:p>
              <a:p>
                <a:pPr lvl="1" fontAlgn="base">
                  <a:lnSpc>
                    <a:spcPct val="100000"/>
                  </a:lnSpc>
                </a:pPr>
                <a:r>
                  <a:rPr lang="en-US" sz="17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oMath>
                </a14:m>
                <a:r>
                  <a:rPr lang="en-US" sz="1700" dirty="0">
                    <a:latin typeface="Arial" panose="020B0604020202020204" pitchFamily="34" charset="0"/>
                    <a:cs typeface="Arial" panose="020B0604020202020204" pitchFamily="34" charset="0"/>
                  </a:rPr>
                  <a:t>-gram graph to increase the weights of near words ( proximity )</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𝑝</m:t>
                    </m:r>
                  </m:oMath>
                </a14:m>
                <a:r>
                  <a:rPr lang="en-US" sz="1700" dirty="0">
                    <a:latin typeface="Arial" panose="020B0604020202020204" pitchFamily="34" charset="0"/>
                    <a:cs typeface="Arial" panose="020B0604020202020204" pitchFamily="34" charset="0"/>
                  </a:rPr>
                  <a:t> of the geometric distribution used by their semi-supervised system</a:t>
                </a:r>
                <a:r>
                  <a:rPr lang="en-US" sz="1800" dirty="0">
                    <a:latin typeface="Arial" panose="020B0604020202020204" pitchFamily="34" charset="0"/>
                    <a:cs typeface="Arial" panose="020B0604020202020204" pitchFamily="34" charset="0"/>
                  </a:rPr>
                  <a:t> </a:t>
                </a:r>
              </a:p>
              <a:p>
                <a:endParaRPr lang="el-GR" sz="20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986939" y="2454952"/>
                <a:ext cx="10218117" cy="3683358"/>
              </a:xfrm>
              <a:blipFill>
                <a:blip r:embed="rId3"/>
                <a:stretch>
                  <a:fillRect l="-496"/>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875257" y="2379346"/>
                <a:ext cx="10441482" cy="3683358"/>
              </a:xfrm>
            </p:spPr>
            <p:txBody>
              <a:bodyPr anchor="ctr">
                <a:normAutofit/>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a:t>
                </a:r>
                <a:r>
                  <a:rPr lang="en-GB" sz="1900" b="1" dirty="0">
                    <a:latin typeface="Arial" panose="020B0604020202020204" pitchFamily="34" charset="0"/>
                    <a:cs typeface="Arial" panose="020B0604020202020204" pitchFamily="34" charset="0"/>
                  </a:rPr>
                  <a:t>Measures</a:t>
                </a:r>
                <a:r>
                  <a:rPr lang="en-GB" sz="19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The </a:t>
                </a:r>
                <a:r>
                  <a:rPr lang="en-US" sz="1700" b="1" dirty="0">
                    <a:latin typeface="Arial" panose="020B0604020202020204" pitchFamily="34" charset="0"/>
                    <a:cs typeface="Arial" panose="020B0604020202020204" pitchFamily="34" charset="0"/>
                  </a:rPr>
                  <a:t>relatedness</a:t>
                </a:r>
                <a:r>
                  <a:rPr lang="en-US" sz="1700" dirty="0">
                    <a:latin typeface="Arial" panose="020B0604020202020204" pitchFamily="34" charset="0"/>
                    <a:cs typeface="Arial" panose="020B0604020202020204" pitchFamily="34" charset="0"/>
                  </a:rPr>
                  <a:t> measures perform significantly </a:t>
                </a:r>
                <a:r>
                  <a:rPr lang="en-US" sz="1700" b="1" dirty="0">
                    <a:latin typeface="Arial" panose="020B0604020202020204" pitchFamily="34" charset="0"/>
                    <a:cs typeface="Arial" panose="020B0604020202020204" pitchFamily="34" charset="0"/>
                  </a:rPr>
                  <a:t>better</a:t>
                </a:r>
                <a:r>
                  <a:rPr lang="en-US" sz="1700" dirty="0">
                    <a:latin typeface="Arial" panose="020B0604020202020204" pitchFamily="34" charset="0"/>
                    <a:cs typeface="Arial" panose="020B0604020202020204" pitchFamily="34" charset="0"/>
                  </a:rPr>
                  <a:t> than the semantic </a:t>
                </a:r>
                <a:r>
                  <a:rPr lang="en-US" sz="1700" b="1" dirty="0">
                    <a:latin typeface="Arial" panose="020B0604020202020204" pitchFamily="34" charset="0"/>
                    <a:cs typeface="Arial" panose="020B0604020202020204" pitchFamily="34" charset="0"/>
                  </a:rPr>
                  <a:t>similarity</a:t>
                </a:r>
                <a:r>
                  <a:rPr lang="en-US" sz="1700" dirty="0">
                    <a:latin typeface="Arial" panose="020B0604020202020204" pitchFamily="34" charset="0"/>
                    <a:cs typeface="Arial" panose="020B0604020202020204" pitchFamily="34" charset="0"/>
                  </a:rPr>
                  <a:t> measures</a:t>
                </a:r>
              </a:p>
              <a:p>
                <a:pPr lvl="2"/>
                <a:r>
                  <a:rPr lang="en-US" sz="1700" dirty="0">
                    <a:latin typeface="Arial" panose="020B0604020202020204" pitchFamily="34" charset="0"/>
                    <a:cs typeface="Arial" panose="020B0604020202020204" pitchFamily="34" charset="0"/>
                  </a:rPr>
                  <a:t>Particularly </a:t>
                </a:r>
                <a:r>
                  <a:rPr lang="en-US" sz="1700" b="1" dirty="0">
                    <a:latin typeface="Arial" panose="020B0604020202020204" pitchFamily="34" charset="0"/>
                    <a:cs typeface="Arial" panose="020B0604020202020204" pitchFamily="34" charset="0"/>
                  </a:rPr>
                  <a:t>suitable</a:t>
                </a:r>
                <a:r>
                  <a:rPr lang="en-US" sz="1700" dirty="0">
                    <a:latin typeface="Arial" panose="020B0604020202020204" pitchFamily="34" charset="0"/>
                    <a:cs typeface="Arial" panose="020B0604020202020204" pitchFamily="34" charset="0"/>
                  </a:rPr>
                  <a:t> measures for the algorithm</a:t>
                </a:r>
              </a:p>
              <a:p>
                <a:pPr lvl="3"/>
                <a:r>
                  <a:rPr lang="en-US" sz="1500" dirty="0">
                    <a:latin typeface="Arial" panose="020B0604020202020204" pitchFamily="34" charset="0"/>
                    <a:cs typeface="Arial" panose="020B0604020202020204" pitchFamily="34" charset="0"/>
                  </a:rPr>
                  <a:t>Modified Dice coefficient ( </a:t>
                </a:r>
                <a:r>
                  <a:rPr lang="en-US" sz="1500" b="1" dirty="0" err="1">
                    <a:latin typeface="Arial" panose="020B0604020202020204" pitchFamily="34" charset="0"/>
                    <a:cs typeface="Arial" panose="020B0604020202020204" pitchFamily="34" charset="0"/>
                  </a:rPr>
                  <a:t>mdice</a:t>
                </a:r>
                <a:r>
                  <a:rPr lang="en-US" sz="1500" dirty="0">
                    <a:latin typeface="Arial" panose="020B0604020202020204" pitchFamily="34" charset="0"/>
                    <a:cs typeface="Arial" panose="020B0604020202020204" pitchFamily="34" charset="0"/>
                  </a:rPr>
                  <a:t> )</a:t>
                </a:r>
              </a:p>
              <a:p>
                <a:pPr lvl="3"/>
                <a:r>
                  <a:rPr lang="en-US" sz="1500" dirty="0">
                    <a:latin typeface="Arial" panose="020B0604020202020204" pitchFamily="34" charset="0"/>
                    <a:cs typeface="Arial" panose="020B0604020202020204" pitchFamily="34" charset="0"/>
                  </a:rPr>
                  <a:t>Term Frequency – Inverse Document Frequency ( </a:t>
                </a:r>
                <a:r>
                  <a:rPr lang="en-US" sz="1500" b="1" dirty="0" err="1">
                    <a:latin typeface="Arial" panose="020B0604020202020204" pitchFamily="34" charset="0"/>
                    <a:cs typeface="Arial" panose="020B0604020202020204" pitchFamily="34" charset="0"/>
                  </a:rPr>
                  <a:t>Tf-idf</a:t>
                </a:r>
                <a:r>
                  <a:rPr lang="en-US" sz="15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1" i="1" smtClean="0">
                        <a:latin typeface="Cambria Math" panose="02040503050406030204" pitchFamily="18" charset="0"/>
                        <a:cs typeface="Arial" panose="020B0604020202020204" pitchFamily="34" charset="0"/>
                      </a:rPr>
                      <m:t>𝒏</m:t>
                    </m:r>
                    <m:r>
                      <a:rPr lang="en-US" sz="1800" b="1" i="1">
                        <a:latin typeface="Cambria Math" panose="02040503050406030204" pitchFamily="18" charset="0"/>
                        <a:cs typeface="Arial" panose="020B0604020202020204" pitchFamily="34" charset="0"/>
                      </a:rPr>
                      <m:t> </m:t>
                    </m:r>
                  </m:oMath>
                </a14:m>
                <a:r>
                  <a:rPr lang="en-US" sz="1900" b="1" dirty="0">
                    <a:latin typeface="Arial" panose="020B0604020202020204" pitchFamily="34" charset="0"/>
                    <a:cs typeface="Arial" panose="020B0604020202020204" pitchFamily="34" charset="0"/>
                  </a:rPr>
                  <a:t>- gram </a:t>
                </a:r>
                <a:r>
                  <a:rPr lang="en-US" sz="1900" dirty="0">
                    <a:latin typeface="Arial" panose="020B0604020202020204" pitchFamily="34" charset="0"/>
                    <a:cs typeface="Arial" panose="020B0604020202020204" pitchFamily="34" charset="0"/>
                  </a:rPr>
                  <a:t>Graph</a:t>
                </a:r>
              </a:p>
              <a:p>
                <a:pPr lvl="2"/>
                <a:r>
                  <a:rPr lang="en-US" sz="17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1700" b="1" i="1">
                        <a:latin typeface="Cambria Math" panose="02040503050406030204" pitchFamily="18" charset="0"/>
                        <a:cs typeface="Arial" panose="020B0604020202020204" pitchFamily="34" charset="0"/>
                      </a:rPr>
                      <m:t>𝒏</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𝟓</m:t>
                    </m:r>
                  </m:oMath>
                </a14:m>
                <a:r>
                  <a:rPr lang="en-US" sz="1700" b="1" dirty="0">
                    <a:latin typeface="Arial" panose="020B0604020202020204" pitchFamily="34" charset="0"/>
                    <a:cs typeface="Arial" panose="020B0604020202020204" pitchFamily="34" charset="0"/>
                  </a:rPr>
                  <a:t>  </a:t>
                </a:r>
                <a:r>
                  <a:rPr lang="en-US" sz="1700" dirty="0">
                    <a:latin typeface="Arial" panose="020B0604020202020204" pitchFamily="34" charset="0"/>
                    <a:cs typeface="Arial" panose="020B0604020202020204" pitchFamily="34" charset="0"/>
                  </a:rPr>
                  <a:t>(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r>
                      <a:rPr lang="en-US" sz="1700" b="0" i="1" smtClean="0">
                        <a:latin typeface="Cambria Math" panose="02040503050406030204" pitchFamily="18" charset="0"/>
                        <a:cs typeface="Arial" panose="020B0604020202020204" pitchFamily="34" charset="0"/>
                      </a:rPr>
                      <m:t> </m:t>
                    </m:r>
                  </m:oMath>
                </a14:m>
                <a:r>
                  <a:rPr lang="en-US" sz="1700" dirty="0">
                    <a:latin typeface="Arial" panose="020B0604020202020204" pitchFamily="34" charset="0"/>
                    <a:cs typeface="Arial" panose="020B0604020202020204" pitchFamily="34" charset="0"/>
                  </a:rPr>
                  <a:t>nearest </a:t>
                </a:r>
                <a:r>
                  <a:rPr lang="en-US" sz="1700" dirty="0" err="1">
                    <a:latin typeface="Arial" panose="020B0604020202020204" pitchFamily="34" charset="0"/>
                    <a:cs typeface="Arial" panose="020B0604020202020204" pitchFamily="34" charset="0"/>
                  </a:rPr>
                  <a:t>neighbours</a:t>
                </a:r>
                <a:r>
                  <a:rPr lang="en-US" sz="17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 </a:t>
                </a:r>
                <a:r>
                  <a:rPr lang="en-US" sz="1900" b="1" dirty="0">
                    <a:latin typeface="Arial" panose="020B0604020202020204" pitchFamily="34" charset="0"/>
                    <a:cs typeface="Arial" panose="020B0604020202020204" pitchFamily="34" charset="0"/>
                  </a:rPr>
                  <a:t>Geometric</a:t>
                </a:r>
                <a:r>
                  <a:rPr lang="en-US" sz="1900" dirty="0">
                    <a:latin typeface="Arial" panose="020B0604020202020204" pitchFamily="34" charset="0"/>
                    <a:cs typeface="Arial" panose="020B0604020202020204" pitchFamily="34" charset="0"/>
                  </a:rPr>
                  <a:t> Distribution:</a:t>
                </a:r>
              </a:p>
              <a:p>
                <a:pPr lvl="2"/>
                <a:r>
                  <a:rPr lang="en-US" sz="1700" dirty="0">
                    <a:latin typeface="Arial" panose="020B0604020202020204" pitchFamily="34" charset="0"/>
                    <a:cs typeface="Arial" panose="020B0604020202020204" pitchFamily="34" charset="0"/>
                  </a:rPr>
                  <a:t>Best results obtained with </a:t>
                </a:r>
                <a14:m>
                  <m:oMath xmlns:m="http://schemas.openxmlformats.org/officeDocument/2006/math">
                    <m:r>
                      <a:rPr lang="en-US" sz="1700" b="1" i="1" smtClean="0">
                        <a:latin typeface="Cambria Math" panose="02040503050406030204" pitchFamily="18" charset="0"/>
                        <a:cs typeface="Arial" panose="020B0604020202020204" pitchFamily="34" charset="0"/>
                      </a:rPr>
                      <m:t>𝒑</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𝟎</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𝟒</m:t>
                    </m:r>
                  </m:oMath>
                </a14:m>
                <a:r>
                  <a:rPr lang="en-US" sz="1700" b="1" dirty="0">
                    <a:latin typeface="Arial" panose="020B0604020202020204" pitchFamily="34" charset="0"/>
                    <a:cs typeface="Arial" panose="020B0604020202020204" pitchFamily="34" charset="0"/>
                  </a:rPr>
                  <a:t> </a:t>
                </a:r>
              </a:p>
            </p:txBody>
          </p:sp>
        </mc:Choice>
        <mc:Fallback xmlns="">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875257" y="2379346"/>
                <a:ext cx="10441482" cy="3683358"/>
              </a:xfrm>
              <a:blipFill>
                <a:blip r:embed="rId3"/>
                <a:stretch>
                  <a:fillRect l="-487" r="-122"/>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311664"/>
                <a:ext cx="7450283" cy="4448306"/>
              </a:xfrm>
            </p:spPr>
            <p:txBody>
              <a:bodyPr anchor="t">
                <a:noAutofit/>
              </a:bodyPr>
              <a:lstStyle/>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Results</a:t>
                </a:r>
                <a:r>
                  <a:rPr lang="en-US" sz="1600" dirty="0">
                    <a:latin typeface="Arial" panose="020B0604020202020204" pitchFamily="34" charset="0"/>
                    <a:cs typeface="Arial" panose="020B0604020202020204" pitchFamily="34" charset="0"/>
                    <a:sym typeface="Wingdings" panose="05000000000000000000" pitchFamily="2" charset="2"/>
                  </a:rPr>
                  <a:t> are provided as </a:t>
                </a:r>
                <a:r>
                  <a:rPr lang="en-GB" sz="1600" dirty="0"/>
                  <a:t>balanced </a:t>
                </a:r>
                <a:r>
                  <a:rPr lang="en-GB" sz="1600" b="1" dirty="0"/>
                  <a:t>F-score</a:t>
                </a:r>
                <a:r>
                  <a:rPr lang="en-GB" sz="1600" dirty="0"/>
                  <a:t> (</a:t>
                </a: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 </m:t>
                        </m:r>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sym typeface="Wingdings" panose="05000000000000000000" pitchFamily="2" charset="2"/>
                  </a:rPr>
                  <a:t> ) measure </a:t>
                </a:r>
                <a:endParaRPr lang="en-US" sz="16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500" i="1">
                            <a:latin typeface="Cambria Math" panose="02040503050406030204" pitchFamily="18" charset="0"/>
                            <a:cs typeface="Arial" panose="020B0604020202020204" pitchFamily="34" charset="0"/>
                          </a:rPr>
                        </m:ctrlPr>
                      </m:sSubPr>
                      <m:e>
                        <m:r>
                          <a:rPr lang="en-US" sz="1500" i="1">
                            <a:latin typeface="Cambria Math" panose="02040503050406030204" pitchFamily="18" charset="0"/>
                            <a:cs typeface="Arial" panose="020B0604020202020204" pitchFamily="34" charset="0"/>
                          </a:rPr>
                          <m:t>𝐹</m:t>
                        </m:r>
                      </m:e>
                      <m:sub>
                        <m:r>
                          <a:rPr lang="en-US" sz="1500" i="1">
                            <a:latin typeface="Cambria Math" panose="02040503050406030204" pitchFamily="18" charset="0"/>
                            <a:cs typeface="Arial" panose="020B0604020202020204" pitchFamily="34" charset="0"/>
                          </a:rPr>
                          <m:t>1</m:t>
                        </m:r>
                      </m:sub>
                    </m:sSub>
                  </m:oMath>
                </a14:m>
                <a:r>
                  <a:rPr lang="en-US" sz="1500" dirty="0">
                    <a:latin typeface="Arial" panose="020B0604020202020204" pitchFamily="34" charset="0"/>
                    <a:cs typeface="Arial" panose="020B0604020202020204" pitchFamily="34" charset="0"/>
                  </a:rPr>
                  <a:t>: determines the weighted </a:t>
                </a:r>
                <a:r>
                  <a:rPr lang="en-US" sz="1500" b="1" dirty="0">
                    <a:latin typeface="Arial" panose="020B0604020202020204" pitchFamily="34" charset="0"/>
                    <a:cs typeface="Arial" panose="020B0604020202020204" pitchFamily="34" charset="0"/>
                  </a:rPr>
                  <a:t>harmonic mean </a:t>
                </a:r>
                <a:r>
                  <a:rPr lang="en-US" sz="1500" dirty="0">
                    <a:latin typeface="Arial" panose="020B0604020202020204" pitchFamily="34" charset="0"/>
                    <a:cs typeface="Arial" panose="020B0604020202020204" pitchFamily="34" charset="0"/>
                  </a:rPr>
                  <a:t>of precision and recall</a:t>
                </a:r>
              </a:p>
              <a:p>
                <a:pPr lvl="1">
                  <a:lnSpc>
                    <a:spcPct val="100000"/>
                  </a:lnSpc>
                </a:pPr>
                <a14:m>
                  <m:oMath xmlns:m="http://schemas.openxmlformats.org/officeDocument/2006/math">
                    <m:sSub>
                      <m:sSubPr>
                        <m:ctrlPr>
                          <a:rPr lang="en-US" sz="1500" b="0" i="1">
                            <a:latin typeface="Cambria Math" panose="02040503050406030204" pitchFamily="18" charset="0"/>
                            <a:cs typeface="Arial" panose="020B0604020202020204" pitchFamily="34" charset="0"/>
                          </a:rPr>
                        </m:ctrlPr>
                      </m:sSubPr>
                      <m:e>
                        <m:r>
                          <a:rPr lang="en-US" sz="1500" b="0" i="1">
                            <a:latin typeface="Cambria Math" panose="02040503050406030204" pitchFamily="18" charset="0"/>
                            <a:cs typeface="Arial" panose="020B0604020202020204" pitchFamily="34" charset="0"/>
                          </a:rPr>
                          <m:t>𝐹</m:t>
                        </m:r>
                      </m:e>
                      <m:sub>
                        <m:r>
                          <a:rPr lang="en-US" sz="1500" b="0" i="1">
                            <a:latin typeface="Cambria Math" panose="02040503050406030204" pitchFamily="18" charset="0"/>
                            <a:cs typeface="Arial" panose="020B0604020202020204" pitchFamily="34" charset="0"/>
                          </a:rPr>
                          <m:t>1</m:t>
                        </m:r>
                      </m:sub>
                    </m:sSub>
                    <m:r>
                      <a:rPr lang="en-US" sz="1500" b="0" i="1">
                        <a:latin typeface="Cambria Math" panose="02040503050406030204" pitchFamily="18" charset="0"/>
                        <a:cs typeface="Arial" panose="020B0604020202020204" pitchFamily="34" charset="0"/>
                      </a:rPr>
                      <m:t>=2 ∙ </m:t>
                    </m:r>
                    <m:f>
                      <m:fPr>
                        <m:ctrlPr>
                          <a:rPr lang="en-US" sz="1500" b="0" i="1">
                            <a:latin typeface="Cambria Math" panose="02040503050406030204" pitchFamily="18" charset="0"/>
                            <a:cs typeface="Arial" panose="020B0604020202020204" pitchFamily="34" charset="0"/>
                          </a:rPr>
                        </m:ctrlPr>
                      </m:fPr>
                      <m:num>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cs typeface="Arial" panose="020B0604020202020204" pitchFamily="34" charset="0"/>
                          </a:rPr>
                          <m:t>𝑟𝑒𝑐𝑎𝑙𝑙</m:t>
                        </m:r>
                      </m:den>
                    </m:f>
                    <m:r>
                      <a:rPr lang="en-US" sz="1500" b="0" i="1">
                        <a:latin typeface="Cambria Math" panose="02040503050406030204" pitchFamily="18" charset="0"/>
                        <a:cs typeface="Arial" panose="020B0604020202020204" pitchFamily="34" charset="0"/>
                      </a:rPr>
                      <m:t> </m:t>
                    </m:r>
                    <m:r>
                      <a:rPr lang="en-US" sz="15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500" dirty="0">
                    <a:latin typeface="Arial" panose="020B0604020202020204" pitchFamily="34" charset="0"/>
                    <a:cs typeface="Arial" panose="020B0604020202020204" pitchFamily="34" charset="0"/>
                  </a:rPr>
                  <a:t>  ( % )  </a:t>
                </a:r>
              </a:p>
              <a:p>
                <a:pPr marL="457200" lvl="1" indent="0">
                  <a:lnSpc>
                    <a:spcPct val="100000"/>
                  </a:lnSpc>
                  <a:buNone/>
                </a:pPr>
                <a:endParaRPr lang="en-US" sz="800" dirty="0">
                  <a:latin typeface="Arial" panose="020B0604020202020204" pitchFamily="34" charset="0"/>
                  <a:cs typeface="Arial" panose="020B0604020202020204" pitchFamily="34" charset="0"/>
                </a:endParaRPr>
              </a:p>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Evaluation</a:t>
                </a:r>
                <a:r>
                  <a:rPr lang="en-US" sz="1600" dirty="0">
                    <a:latin typeface="Arial" panose="020B0604020202020204" pitchFamily="34" charset="0"/>
                    <a:cs typeface="Arial" panose="020B0604020202020204" pitchFamily="34" charset="0"/>
                    <a:sym typeface="Wingdings" panose="05000000000000000000" pitchFamily="2" charset="2"/>
                  </a:rPr>
                  <a:t> based on</a:t>
                </a:r>
              </a:p>
              <a:p>
                <a:pPr lvl="1">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Experiments with </a:t>
                </a:r>
                <a:r>
                  <a:rPr lang="en-US" sz="1500" b="1" dirty="0">
                    <a:latin typeface="Arial" panose="020B0604020202020204" pitchFamily="34" charset="0"/>
                    <a:cs typeface="Arial" panose="020B0604020202020204" pitchFamily="34" charset="0"/>
                    <a:sym typeface="Wingdings" panose="05000000000000000000" pitchFamily="2" charset="2"/>
                  </a:rPr>
                  <a:t>WordNet</a:t>
                </a:r>
                <a:r>
                  <a:rPr lang="en-US" sz="1500" dirty="0">
                    <a:latin typeface="Arial" panose="020B0604020202020204" pitchFamily="34" charset="0"/>
                    <a:cs typeface="Arial" panose="020B0604020202020204" pitchFamily="34" charset="0"/>
                    <a:sym typeface="Wingdings" panose="05000000000000000000" pitchFamily="2" charset="2"/>
                  </a:rPr>
                  <a:t> as Knowledge base</a:t>
                </a:r>
              </a:p>
              <a:p>
                <a:pPr lvl="2">
                  <a:lnSpc>
                    <a:spcPct val="100000"/>
                  </a:lnSpc>
                </a:pPr>
                <a:r>
                  <a:rPr lang="en-US" sz="14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400" dirty="0">
                    <a:latin typeface="Arial" panose="020B0604020202020204" pitchFamily="34" charset="0"/>
                    <a:cs typeface="Arial" panose="020B0604020202020204" pitchFamily="34" charset="0"/>
                  </a:rPr>
                  <a:t>Low results on verbs on all data sets</a:t>
                </a:r>
              </a:p>
              <a:p>
                <a:pPr lvl="2">
                  <a:lnSpc>
                    <a:spcPct val="100000"/>
                  </a:lnSpc>
                </a:pPr>
                <a:r>
                  <a:rPr lang="en-US" sz="1400" dirty="0">
                    <a:latin typeface="Arial" panose="020B0604020202020204" pitchFamily="34" charset="0"/>
                    <a:cs typeface="Arial" panose="020B0604020202020204" pitchFamily="34" charset="0"/>
                  </a:rPr>
                  <a:t>The use of prior knowledge is beneficial in general domain data sets</a:t>
                </a:r>
              </a:p>
              <a:p>
                <a:pPr marL="914400" lvl="2" indent="0">
                  <a:lnSpc>
                    <a:spcPct val="100000"/>
                  </a:lnSpc>
                  <a:buNone/>
                </a:pPr>
                <a:endParaRPr lang="en-US" sz="800" dirty="0">
                  <a:latin typeface="Arial" panose="020B0604020202020204" pitchFamily="34" charset="0"/>
                  <a:cs typeface="Arial" panose="020B0604020202020204" pitchFamily="34" charset="0"/>
                </a:endParaRPr>
              </a:p>
              <a:p>
                <a:pPr lvl="1">
                  <a:lnSpc>
                    <a:spcPct val="100000"/>
                  </a:lnSpc>
                </a:pPr>
                <a:r>
                  <a:rPr lang="en-US" sz="1500" dirty="0">
                    <a:latin typeface="Arial" panose="020B0604020202020204" pitchFamily="34" charset="0"/>
                    <a:cs typeface="Arial" panose="020B0604020202020204" pitchFamily="34" charset="0"/>
                  </a:rPr>
                  <a:t>Experiments with </a:t>
                </a:r>
                <a:r>
                  <a:rPr lang="en-US" sz="1500" b="1" dirty="0" err="1">
                    <a:latin typeface="Arial" panose="020B0604020202020204" pitchFamily="34" charset="0"/>
                    <a:cs typeface="Arial" panose="020B0604020202020204" pitchFamily="34" charset="0"/>
                  </a:rPr>
                  <a:t>BabelNet</a:t>
                </a:r>
                <a:r>
                  <a:rPr lang="en-US" sz="1500" dirty="0">
                    <a:latin typeface="Arial" panose="020B0604020202020204" pitchFamily="34" charset="0"/>
                    <a:cs typeface="Arial" panose="020B0604020202020204" pitchFamily="34" charset="0"/>
                  </a:rPr>
                  <a:t> as Knowledge base </a:t>
                </a:r>
              </a:p>
              <a:p>
                <a:pPr lvl="2">
                  <a:lnSpc>
                    <a:spcPct val="100000"/>
                  </a:lnSpc>
                </a:pPr>
                <a:r>
                  <a:rPr lang="en-US" sz="1400" dirty="0">
                    <a:latin typeface="Arial" panose="020B0604020202020204" pitchFamily="34" charset="0"/>
                    <a:cs typeface="Arial" panose="020B0604020202020204" pitchFamily="34" charset="0"/>
                  </a:rPr>
                  <a:t>We used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400" dirty="0">
                    <a:latin typeface="Arial" panose="020B0604020202020204" pitchFamily="34" charset="0"/>
                    <a:cs typeface="Arial" panose="020B0604020202020204" pitchFamily="34" charset="0"/>
                  </a:rPr>
                  <a:t>This data set contains highly ambiguous mentions</a:t>
                </a:r>
                <a:endParaRPr lang="en-US" sz="1500" dirty="0">
                  <a:latin typeface="Arial" panose="020B0604020202020204" pitchFamily="34" charset="0"/>
                  <a:cs typeface="Arial" panose="020B0604020202020204" pitchFamily="34" charset="0"/>
                  <a:sym typeface="Wingdings" panose="05000000000000000000" pitchFamily="2" charset="2"/>
                </a:endParaRPr>
              </a:p>
            </p:txBody>
          </p:sp>
        </mc:Choice>
        <mc:Fallback xmlns="">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311664"/>
                <a:ext cx="7450283" cy="4448306"/>
              </a:xfrm>
              <a:blipFill>
                <a:blip r:embed="rId5"/>
                <a:stretch>
                  <a:fillRect l="-341" t="-570"/>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fontScale="92500" lnSpcReduction="20000"/>
          </a:bodyPr>
          <a:lstStyle/>
          <a:p>
            <a:pPr>
              <a:lnSpc>
                <a:spcPct val="110000"/>
              </a:lnSpc>
            </a:pPr>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US" sz="2000" dirty="0">
                <a:latin typeface="Arial" panose="020B0604020202020204" pitchFamily="34" charset="0"/>
                <a:cs typeface="Arial" panose="020B0604020202020204" pitchFamily="34" charset="0"/>
              </a:rPr>
              <a:t>“</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lnSpc>
                <a:spcPct val="110000"/>
              </a:lnSpc>
            </a:pPr>
            <a:r>
              <a:rPr lang="en-GB" sz="1800" dirty="0">
                <a:latin typeface="Arial" panose="020B0604020202020204" pitchFamily="34" charset="0"/>
                <a:cs typeface="Arial" panose="020B0604020202020204" pitchFamily="34" charset="0"/>
              </a:rPr>
              <a:t>Financial sense</a:t>
            </a:r>
          </a:p>
          <a:p>
            <a:pPr lvl="1">
              <a:lnSpc>
                <a:spcPct val="110000"/>
              </a:lnSpc>
            </a:pPr>
            <a:r>
              <a:rPr lang="en-GB" sz="1800" dirty="0">
                <a:latin typeface="Arial" panose="020B0604020202020204" pitchFamily="34" charset="0"/>
                <a:cs typeface="Arial" panose="020B0604020202020204" pitchFamily="34" charset="0"/>
              </a:rPr>
              <a:t>Naturalistic sense</a:t>
            </a:r>
          </a:p>
          <a:p>
            <a:pPr lvl="1">
              <a:lnSpc>
                <a:spcPct val="110000"/>
              </a:lnSpc>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pPr>
              <a:lnSpc>
                <a:spcPct val="110000"/>
              </a:lnSpc>
            </a:pPr>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3720888823"/>
              </p:ext>
            </p:extLst>
          </p:nvPr>
        </p:nvGraphicFramePr>
        <p:xfrm>
          <a:off x="620070" y="1995719"/>
          <a:ext cx="10951860" cy="4443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0" y="2042"/>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7548D31F-119A-0C4B-8210-BD6FDA44CE7B}"/>
              </a:ext>
            </a:extLst>
          </p:cNvPr>
          <p:cNvSpPr/>
          <p:nvPr/>
        </p:nvSpPr>
        <p:spPr>
          <a:xfrm>
            <a:off x="187164" y="1123862"/>
            <a:ext cx="11817669" cy="461665"/>
          </a:xfrm>
          <a:prstGeom prst="rect">
            <a:avLst/>
          </a:prstGeom>
        </p:spPr>
        <p:txBody>
          <a:bodyPr wrap="square">
            <a:spAutoFit/>
          </a:bodyPr>
          <a:lstStyle/>
          <a:p>
            <a:r>
              <a:rPr lang="en-US" sz="2400" dirty="0"/>
              <a:t>“ After so much </a:t>
            </a:r>
            <a:r>
              <a:rPr lang="en-US" sz="2400" b="1" dirty="0">
                <a:solidFill>
                  <a:srgbClr val="D64A3F"/>
                </a:solidFill>
              </a:rPr>
              <a:t>talking</a:t>
            </a:r>
            <a:r>
              <a:rPr lang="en-US" sz="2400" dirty="0"/>
              <a:t> we got </a:t>
            </a:r>
            <a:r>
              <a:rPr lang="en-US" sz="2400" b="1" dirty="0">
                <a:solidFill>
                  <a:srgbClr val="D64A3F"/>
                </a:solidFill>
              </a:rPr>
              <a:t>hungry</a:t>
            </a:r>
            <a:r>
              <a:rPr lang="en-US" sz="2400" dirty="0"/>
              <a:t>, therefore a </a:t>
            </a:r>
            <a:r>
              <a:rPr lang="en-US" sz="2400" b="1" dirty="0">
                <a:solidFill>
                  <a:srgbClr val="D64A3F"/>
                </a:solidFill>
              </a:rPr>
              <a:t>toast</a:t>
            </a:r>
            <a:r>
              <a:rPr lang="en-US" sz="2400" dirty="0"/>
              <a:t> is what we need the most ! ”</a:t>
            </a:r>
            <a:endParaRPr lang="el-GR" sz="2400" dirty="0"/>
          </a:p>
        </p:txBody>
      </p:sp>
      <p:grpSp>
        <p:nvGrpSpPr>
          <p:cNvPr id="135" name="Group 134">
            <a:extLst>
              <a:ext uri="{FF2B5EF4-FFF2-40B4-BE49-F238E27FC236}">
                <a16:creationId xmlns:a16="http://schemas.microsoft.com/office/drawing/2014/main" id="{12172B64-D9A2-B442-B411-56D83C4A0984}"/>
              </a:ext>
            </a:extLst>
          </p:cNvPr>
          <p:cNvGrpSpPr/>
          <p:nvPr/>
        </p:nvGrpSpPr>
        <p:grpSpPr>
          <a:xfrm>
            <a:off x="4425239" y="2822919"/>
            <a:ext cx="3284017" cy="2510790"/>
            <a:chOff x="3161836" y="2419420"/>
            <a:chExt cx="4459941" cy="3430451"/>
          </a:xfrm>
        </p:grpSpPr>
        <p:grpSp>
          <p:nvGrpSpPr>
            <p:cNvPr id="136" name="Group 135">
              <a:extLst>
                <a:ext uri="{FF2B5EF4-FFF2-40B4-BE49-F238E27FC236}">
                  <a16:creationId xmlns:a16="http://schemas.microsoft.com/office/drawing/2014/main" id="{920B12A6-5422-0749-8358-DC27B1E524BB}"/>
                </a:ext>
              </a:extLst>
            </p:cNvPr>
            <p:cNvGrpSpPr/>
            <p:nvPr/>
          </p:nvGrpSpPr>
          <p:grpSpPr>
            <a:xfrm>
              <a:off x="4158170" y="2883195"/>
              <a:ext cx="2706410" cy="2560541"/>
              <a:chOff x="4158170" y="2883195"/>
              <a:chExt cx="2706410" cy="2560541"/>
            </a:xfrm>
          </p:grpSpPr>
          <p:grpSp>
            <p:nvGrpSpPr>
              <p:cNvPr id="142" name="Group 141">
                <a:extLst>
                  <a:ext uri="{FF2B5EF4-FFF2-40B4-BE49-F238E27FC236}">
                    <a16:creationId xmlns:a16="http://schemas.microsoft.com/office/drawing/2014/main" id="{150CFDCD-B28D-7D4D-BA6E-37D6E0C009CF}"/>
                  </a:ext>
                </a:extLst>
              </p:cNvPr>
              <p:cNvGrpSpPr/>
              <p:nvPr/>
            </p:nvGrpSpPr>
            <p:grpSpPr>
              <a:xfrm>
                <a:off x="4189792" y="2914530"/>
                <a:ext cx="2658033" cy="2497874"/>
                <a:chOff x="8675649" y="622571"/>
                <a:chExt cx="2658033" cy="2497874"/>
              </a:xfrm>
            </p:grpSpPr>
            <p:cxnSp>
              <p:nvCxnSpPr>
                <p:cNvPr id="148" name="Straight Connector 147">
                  <a:extLst>
                    <a:ext uri="{FF2B5EF4-FFF2-40B4-BE49-F238E27FC236}">
                      <a16:creationId xmlns:a16="http://schemas.microsoft.com/office/drawing/2014/main" id="{2EC06209-8E6A-AA46-BF89-113168C47EBA}"/>
                    </a:ext>
                  </a:extLst>
                </p:cNvPr>
                <p:cNvCxnSpPr>
                  <a:cxnSpLocks/>
                </p:cNvCxnSpPr>
                <p:nvPr/>
              </p:nvCxnSpPr>
              <p:spPr>
                <a:xfrm flipH="1">
                  <a:off x="8675649" y="622572"/>
                  <a:ext cx="1308411" cy="96643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4294CC74-F9C7-1E48-9CBB-70F04C557B97}"/>
                    </a:ext>
                  </a:extLst>
                </p:cNvPr>
                <p:cNvCxnSpPr>
                  <a:cxnSpLocks/>
                  <a:endCxn id="147" idx="0"/>
                </p:cNvCxnSpPr>
                <p:nvPr/>
              </p:nvCxnSpPr>
              <p:spPr>
                <a:xfrm flipH="1">
                  <a:off x="10803427" y="1589010"/>
                  <a:ext cx="518778" cy="150009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11BA6B84-2266-3A41-B679-9C25D9ECBCD3}"/>
                    </a:ext>
                  </a:extLst>
                </p:cNvPr>
                <p:cNvCxnSpPr>
                  <a:cxnSpLocks/>
                </p:cNvCxnSpPr>
                <p:nvPr/>
              </p:nvCxnSpPr>
              <p:spPr>
                <a:xfrm flipH="1">
                  <a:off x="9196038" y="622571"/>
                  <a:ext cx="791412" cy="2497874"/>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45C01A7F-5AB7-5948-9427-79C837D983AB}"/>
                    </a:ext>
                  </a:extLst>
                </p:cNvPr>
                <p:cNvCxnSpPr>
                  <a:cxnSpLocks/>
                </p:cNvCxnSpPr>
                <p:nvPr/>
              </p:nvCxnSpPr>
              <p:spPr>
                <a:xfrm flipV="1">
                  <a:off x="9192648" y="1589009"/>
                  <a:ext cx="2141034" cy="153143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43" name="Oval 142">
                <a:extLst>
                  <a:ext uri="{FF2B5EF4-FFF2-40B4-BE49-F238E27FC236}">
                    <a16:creationId xmlns:a16="http://schemas.microsoft.com/office/drawing/2014/main" id="{3F757EC3-8649-3A4F-A270-24881BD819D1}"/>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4" name="Oval 143">
                <a:extLst>
                  <a:ext uri="{FF2B5EF4-FFF2-40B4-BE49-F238E27FC236}">
                    <a16:creationId xmlns:a16="http://schemas.microsoft.com/office/drawing/2014/main" id="{6EE36F3F-10B3-2149-A3B1-72C8DA8DC87F}"/>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5" name="Oval 144">
                <a:extLst>
                  <a:ext uri="{FF2B5EF4-FFF2-40B4-BE49-F238E27FC236}">
                    <a16:creationId xmlns:a16="http://schemas.microsoft.com/office/drawing/2014/main" id="{DDA24E04-4CC0-0A40-8763-E971A7F3BB0F}"/>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6" name="Oval 145">
                <a:extLst>
                  <a:ext uri="{FF2B5EF4-FFF2-40B4-BE49-F238E27FC236}">
                    <a16:creationId xmlns:a16="http://schemas.microsoft.com/office/drawing/2014/main" id="{D23612A2-50C9-C646-9166-01CE5B2C49BF}"/>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7" name="Oval 146">
                <a:extLst>
                  <a:ext uri="{FF2B5EF4-FFF2-40B4-BE49-F238E27FC236}">
                    <a16:creationId xmlns:a16="http://schemas.microsoft.com/office/drawing/2014/main" id="{2D9BDB36-5AD2-5D45-8102-BF7BF0687144}"/>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37" name="Rectangle 136">
              <a:extLst>
                <a:ext uri="{FF2B5EF4-FFF2-40B4-BE49-F238E27FC236}">
                  <a16:creationId xmlns:a16="http://schemas.microsoft.com/office/drawing/2014/main" id="{1AF39F03-2D7F-614C-A27F-CF4712CC8993}"/>
                </a:ext>
              </a:extLst>
            </p:cNvPr>
            <p:cNvSpPr/>
            <p:nvPr/>
          </p:nvSpPr>
          <p:spPr>
            <a:xfrm>
              <a:off x="3161836" y="3573751"/>
              <a:ext cx="776175" cy="338553"/>
            </a:xfrm>
            <a:prstGeom prst="rect">
              <a:avLst/>
            </a:prstGeom>
          </p:spPr>
          <p:txBody>
            <a:bodyPr wrap="none">
              <a:spAutoFit/>
            </a:bodyPr>
            <a:lstStyle/>
            <a:p>
              <a:r>
                <a:rPr lang="en-GB" sz="1600" dirty="0"/>
                <a:t>t</a:t>
              </a:r>
              <a:r>
                <a:rPr lang="en-GR" sz="1600" dirty="0"/>
                <a:t>alking</a:t>
              </a:r>
            </a:p>
          </p:txBody>
        </p:sp>
        <p:sp>
          <p:nvSpPr>
            <p:cNvPr id="138" name="Rectangle 137">
              <a:extLst>
                <a:ext uri="{FF2B5EF4-FFF2-40B4-BE49-F238E27FC236}">
                  <a16:creationId xmlns:a16="http://schemas.microsoft.com/office/drawing/2014/main" id="{8FCE4294-1F0F-0F49-AF4D-56D1A763EE87}"/>
                </a:ext>
              </a:extLst>
            </p:cNvPr>
            <p:cNvSpPr/>
            <p:nvPr/>
          </p:nvSpPr>
          <p:spPr>
            <a:xfrm>
              <a:off x="5247053" y="2419420"/>
              <a:ext cx="470000" cy="338553"/>
            </a:xfrm>
            <a:prstGeom prst="rect">
              <a:avLst/>
            </a:prstGeom>
          </p:spPr>
          <p:txBody>
            <a:bodyPr wrap="none">
              <a:spAutoFit/>
            </a:bodyPr>
            <a:lstStyle/>
            <a:p>
              <a:r>
                <a:rPr lang="en-GB" sz="1600" dirty="0"/>
                <a:t>got</a:t>
              </a:r>
              <a:endParaRPr lang="en-GR" sz="1600" dirty="0"/>
            </a:p>
          </p:txBody>
        </p:sp>
        <p:sp>
          <p:nvSpPr>
            <p:cNvPr id="139" name="Rectangle 138">
              <a:extLst>
                <a:ext uri="{FF2B5EF4-FFF2-40B4-BE49-F238E27FC236}">
                  <a16:creationId xmlns:a16="http://schemas.microsoft.com/office/drawing/2014/main" id="{8F9ED05E-0310-DC4B-982A-6F5A0B14FB77}"/>
                </a:ext>
              </a:extLst>
            </p:cNvPr>
            <p:cNvSpPr/>
            <p:nvPr/>
          </p:nvSpPr>
          <p:spPr>
            <a:xfrm>
              <a:off x="6874012" y="3573750"/>
              <a:ext cx="747765" cy="412088"/>
            </a:xfrm>
            <a:prstGeom prst="rect">
              <a:avLst/>
            </a:prstGeom>
          </p:spPr>
          <p:txBody>
            <a:bodyPr wrap="none">
              <a:spAutoFit/>
            </a:bodyPr>
            <a:lstStyle/>
            <a:p>
              <a:r>
                <a:rPr lang="en-GB" sz="1600" dirty="0"/>
                <a:t>toast</a:t>
              </a:r>
              <a:endParaRPr lang="en-GR" sz="1600" dirty="0"/>
            </a:p>
          </p:txBody>
        </p:sp>
        <p:sp>
          <p:nvSpPr>
            <p:cNvPr id="140" name="Rectangle 139">
              <a:extLst>
                <a:ext uri="{FF2B5EF4-FFF2-40B4-BE49-F238E27FC236}">
                  <a16:creationId xmlns:a16="http://schemas.microsoft.com/office/drawing/2014/main" id="{7F12ACE5-C981-484E-8D9A-D0663FEE45DF}"/>
                </a:ext>
              </a:extLst>
            </p:cNvPr>
            <p:cNvSpPr/>
            <p:nvPr/>
          </p:nvSpPr>
          <p:spPr>
            <a:xfrm>
              <a:off x="6283288" y="5429009"/>
              <a:ext cx="759175" cy="412088"/>
            </a:xfrm>
            <a:prstGeom prst="rect">
              <a:avLst/>
            </a:prstGeom>
          </p:spPr>
          <p:txBody>
            <a:bodyPr wrap="none">
              <a:spAutoFit/>
            </a:bodyPr>
            <a:lstStyle/>
            <a:p>
              <a:r>
                <a:rPr lang="en-GB" sz="1600" dirty="0"/>
                <a:t>need</a:t>
              </a:r>
              <a:endParaRPr lang="en-GR" sz="1600" dirty="0"/>
            </a:p>
          </p:txBody>
        </p:sp>
        <p:sp>
          <p:nvSpPr>
            <p:cNvPr id="141" name="Rectangle 140">
              <a:extLst>
                <a:ext uri="{FF2B5EF4-FFF2-40B4-BE49-F238E27FC236}">
                  <a16:creationId xmlns:a16="http://schemas.microsoft.com/office/drawing/2014/main" id="{82564A3F-95AA-0147-AFC9-4C55681128F5}"/>
                </a:ext>
              </a:extLst>
            </p:cNvPr>
            <p:cNvSpPr/>
            <p:nvPr/>
          </p:nvSpPr>
          <p:spPr>
            <a:xfrm>
              <a:off x="3727933" y="5437783"/>
              <a:ext cx="962663" cy="412088"/>
            </a:xfrm>
            <a:prstGeom prst="rect">
              <a:avLst/>
            </a:prstGeom>
          </p:spPr>
          <p:txBody>
            <a:bodyPr wrap="none">
              <a:spAutoFit/>
            </a:bodyPr>
            <a:lstStyle/>
            <a:p>
              <a:r>
                <a:rPr lang="en-GB" sz="1600" dirty="0"/>
                <a:t>hungry</a:t>
              </a:r>
              <a:endParaRPr lang="en-GR" sz="1600" dirty="0"/>
            </a:p>
          </p:txBody>
        </p:sp>
      </p:grpSp>
      <p:sp>
        <p:nvSpPr>
          <p:cNvPr id="162" name="Rectangle 161">
            <a:extLst>
              <a:ext uri="{FF2B5EF4-FFF2-40B4-BE49-F238E27FC236}">
                <a16:creationId xmlns:a16="http://schemas.microsoft.com/office/drawing/2014/main" id="{48D8727D-66CE-B548-A6F5-6258BFAEB316}"/>
              </a:ext>
            </a:extLst>
          </p:cNvPr>
          <p:cNvSpPr/>
          <p:nvPr/>
        </p:nvSpPr>
        <p:spPr>
          <a:xfrm>
            <a:off x="1109172" y="5889708"/>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7</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63" name="Rectangle 162">
                <a:extLst>
                  <a:ext uri="{FF2B5EF4-FFF2-40B4-BE49-F238E27FC236}">
                    <a16:creationId xmlns:a16="http://schemas.microsoft.com/office/drawing/2014/main" id="{32F487C6-6D6E-854F-8A9E-22823452A0C0}"/>
                  </a:ext>
                </a:extLst>
              </p:cNvPr>
              <p:cNvSpPr/>
              <p:nvPr/>
            </p:nvSpPr>
            <p:spPr>
              <a:xfrm>
                <a:off x="4890463" y="5892860"/>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8</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63" name="Rectangle 162">
                <a:extLst>
                  <a:ext uri="{FF2B5EF4-FFF2-40B4-BE49-F238E27FC236}">
                    <a16:creationId xmlns:a16="http://schemas.microsoft.com/office/drawing/2014/main" id="{32F487C6-6D6E-854F-8A9E-22823452A0C0}"/>
                  </a:ext>
                </a:extLst>
              </p:cNvPr>
              <p:cNvSpPr>
                <a:spLocks noRot="1" noChangeAspect="1" noMove="1" noResize="1" noEditPoints="1" noAdjustHandles="1" noChangeArrowheads="1" noChangeShapeType="1" noTextEdit="1"/>
              </p:cNvSpPr>
              <p:nvPr/>
            </p:nvSpPr>
            <p:spPr>
              <a:xfrm>
                <a:off x="4890463" y="5892860"/>
                <a:ext cx="2140394" cy="261610"/>
              </a:xfrm>
              <a:prstGeom prst="rect">
                <a:avLst/>
              </a:prstGeom>
              <a:blipFill>
                <a:blip r:embed="rId5"/>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64" name="Rectangle 163">
                <a:extLst>
                  <a:ext uri="{FF2B5EF4-FFF2-40B4-BE49-F238E27FC236}">
                    <a16:creationId xmlns:a16="http://schemas.microsoft.com/office/drawing/2014/main" id="{3C9AF96B-9687-014F-8B67-192DB47B5868}"/>
                  </a:ext>
                </a:extLst>
              </p:cNvPr>
              <p:cNvSpPr/>
              <p:nvPr/>
            </p:nvSpPr>
            <p:spPr>
              <a:xfrm>
                <a:off x="9090928" y="5889708"/>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9</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64" name="Rectangle 163">
                <a:extLst>
                  <a:ext uri="{FF2B5EF4-FFF2-40B4-BE49-F238E27FC236}">
                    <a16:creationId xmlns:a16="http://schemas.microsoft.com/office/drawing/2014/main" id="{3C9AF96B-9687-014F-8B67-192DB47B5868}"/>
                  </a:ext>
                </a:extLst>
              </p:cNvPr>
              <p:cNvSpPr>
                <a:spLocks noRot="1" noChangeAspect="1" noMove="1" noResize="1" noEditPoints="1" noAdjustHandles="1" noChangeArrowheads="1" noChangeShapeType="1" noTextEdit="1"/>
              </p:cNvSpPr>
              <p:nvPr/>
            </p:nvSpPr>
            <p:spPr>
              <a:xfrm>
                <a:off x="9090928" y="5889708"/>
                <a:ext cx="2271006" cy="261610"/>
              </a:xfrm>
              <a:prstGeom prst="rect">
                <a:avLst/>
              </a:prstGeom>
              <a:blipFill>
                <a:blip r:embed="rId6"/>
                <a:stretch>
                  <a:fillRect b="-18182"/>
                </a:stretch>
              </a:blipFill>
            </p:spPr>
            <p:txBody>
              <a:bodyPr/>
              <a:lstStyle/>
              <a:p>
                <a:r>
                  <a:rPr lang="en-GR">
                    <a:noFill/>
                  </a:rPr>
                  <a:t> </a:t>
                </a:r>
              </a:p>
            </p:txBody>
          </p:sp>
        </mc:Fallback>
      </mc:AlternateContent>
      <p:grpSp>
        <p:nvGrpSpPr>
          <p:cNvPr id="1029" name="Group 1028">
            <a:extLst>
              <a:ext uri="{FF2B5EF4-FFF2-40B4-BE49-F238E27FC236}">
                <a16:creationId xmlns:a16="http://schemas.microsoft.com/office/drawing/2014/main" id="{F91FB0C4-6338-DA41-BFE9-B8D6865DF7B9}"/>
              </a:ext>
            </a:extLst>
          </p:cNvPr>
          <p:cNvGrpSpPr/>
          <p:nvPr/>
        </p:nvGrpSpPr>
        <p:grpSpPr>
          <a:xfrm>
            <a:off x="448089" y="2822920"/>
            <a:ext cx="3322835" cy="2510789"/>
            <a:chOff x="280491" y="2822919"/>
            <a:chExt cx="3322835" cy="2510789"/>
          </a:xfrm>
        </p:grpSpPr>
        <p:grpSp>
          <p:nvGrpSpPr>
            <p:cNvPr id="63" name="Group 62">
              <a:extLst>
                <a:ext uri="{FF2B5EF4-FFF2-40B4-BE49-F238E27FC236}">
                  <a16:creationId xmlns:a16="http://schemas.microsoft.com/office/drawing/2014/main" id="{E366F554-3B90-2247-BCF9-D54D8C2EA509}"/>
                </a:ext>
              </a:extLst>
            </p:cNvPr>
            <p:cNvGrpSpPr/>
            <p:nvPr/>
          </p:nvGrpSpPr>
          <p:grpSpPr>
            <a:xfrm>
              <a:off x="280491" y="2822919"/>
              <a:ext cx="3322835" cy="2510789"/>
              <a:chOff x="3109119" y="2419420"/>
              <a:chExt cx="4512659" cy="3430450"/>
            </a:xfrm>
          </p:grpSpPr>
          <p:grpSp>
            <p:nvGrpSpPr>
              <p:cNvPr id="54" name="Group 53">
                <a:extLst>
                  <a:ext uri="{FF2B5EF4-FFF2-40B4-BE49-F238E27FC236}">
                    <a16:creationId xmlns:a16="http://schemas.microsoft.com/office/drawing/2014/main" id="{C809321D-F18D-0A43-A1F6-CD5E67C752E3}"/>
                  </a:ext>
                </a:extLst>
              </p:cNvPr>
              <p:cNvGrpSpPr/>
              <p:nvPr/>
            </p:nvGrpSpPr>
            <p:grpSpPr>
              <a:xfrm>
                <a:off x="4158170" y="2883195"/>
                <a:ext cx="2706410" cy="2560541"/>
                <a:chOff x="4158170" y="2883195"/>
                <a:chExt cx="2706410" cy="2560541"/>
              </a:xfrm>
            </p:grpSpPr>
            <p:grpSp>
              <p:nvGrpSpPr>
                <p:cNvPr id="41" name="Group 40">
                  <a:extLst>
                    <a:ext uri="{FF2B5EF4-FFF2-40B4-BE49-F238E27FC236}">
                      <a16:creationId xmlns:a16="http://schemas.microsoft.com/office/drawing/2014/main" id="{F8D542CD-1269-B447-8717-31905A4544E6}"/>
                    </a:ext>
                  </a:extLst>
                </p:cNvPr>
                <p:cNvGrpSpPr/>
                <p:nvPr/>
              </p:nvGrpSpPr>
              <p:grpSpPr>
                <a:xfrm>
                  <a:off x="4186403" y="2914529"/>
                  <a:ext cx="2661422" cy="2529207"/>
                  <a:chOff x="8672260" y="622570"/>
                  <a:chExt cx="2661422" cy="2529207"/>
                </a:xfrm>
              </p:grpSpPr>
              <p:cxnSp>
                <p:nvCxnSpPr>
                  <p:cNvPr id="10" name="Straight Connector 9">
                    <a:extLst>
                      <a:ext uri="{FF2B5EF4-FFF2-40B4-BE49-F238E27FC236}">
                        <a16:creationId xmlns:a16="http://schemas.microsoft.com/office/drawing/2014/main" id="{3E153AF4-0ADF-6F42-8748-5497AD0F026C}"/>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EDE9954-EB4B-1A4D-8D48-27E31850F09A}"/>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AC70548-BD6E-0440-B01A-07EA4E63A133}"/>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490A579-4B48-9D48-B794-75C0946A6C6B}"/>
                      </a:ext>
                    </a:extLst>
                  </p:cNvPr>
                  <p:cNvCxnSpPr>
                    <a:cxnSpLocks/>
                    <a:endCxn id="52"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AC894AF-30AD-4841-8850-9824533458E6}"/>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8B5145A-F1D2-B74B-BB64-2C129C0110CD}"/>
                      </a:ext>
                    </a:extLst>
                  </p:cNvPr>
                  <p:cNvCxnSpPr>
                    <a:cxnSpLocks/>
                    <a:endCxn id="52"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D054B2F-70B2-204D-9F43-7F21004E70DD}"/>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BEF7188-C759-E745-A088-4160447F43CB}"/>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AF17925-6A18-D143-AD51-889CF9E92E6B}"/>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5D71DD-76C3-6D4C-9994-4AC65B129D5F}"/>
                      </a:ext>
                    </a:extLst>
                  </p:cNvPr>
                  <p:cNvCxnSpPr>
                    <a:cxnSpLocks/>
                  </p:cNvCxnSpPr>
                  <p:nvPr/>
                </p:nvCxnSpPr>
                <p:spPr>
                  <a:xfrm flipV="1">
                    <a:off x="9192648" y="1589009"/>
                    <a:ext cx="2141034" cy="153143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grpSp>
            <p:sp>
              <p:nvSpPr>
                <p:cNvPr id="47" name="Oval 46">
                  <a:extLst>
                    <a:ext uri="{FF2B5EF4-FFF2-40B4-BE49-F238E27FC236}">
                      <a16:creationId xmlns:a16="http://schemas.microsoft.com/office/drawing/2014/main" id="{953FA1D8-3F5A-F44C-B0B0-03C059E97A37}"/>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49" name="Oval 48">
                  <a:extLst>
                    <a:ext uri="{FF2B5EF4-FFF2-40B4-BE49-F238E27FC236}">
                      <a16:creationId xmlns:a16="http://schemas.microsoft.com/office/drawing/2014/main" id="{9492963F-B857-C645-8756-D98D2A88F24C}"/>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0" name="Oval 49">
                  <a:extLst>
                    <a:ext uri="{FF2B5EF4-FFF2-40B4-BE49-F238E27FC236}">
                      <a16:creationId xmlns:a16="http://schemas.microsoft.com/office/drawing/2014/main" id="{C766D6D3-951F-5F40-9D3A-F84358BE33C6}"/>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1" name="Oval 50">
                  <a:extLst>
                    <a:ext uri="{FF2B5EF4-FFF2-40B4-BE49-F238E27FC236}">
                      <a16:creationId xmlns:a16="http://schemas.microsoft.com/office/drawing/2014/main" id="{4966A97A-F07B-DA4A-A9DB-541ABA8DA889}"/>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2" name="Oval 51">
                  <a:extLst>
                    <a:ext uri="{FF2B5EF4-FFF2-40B4-BE49-F238E27FC236}">
                      <a16:creationId xmlns:a16="http://schemas.microsoft.com/office/drawing/2014/main" id="{7476C48B-F171-FD49-AB44-11DD82419B15}"/>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55" name="Rectangle 54">
                <a:extLst>
                  <a:ext uri="{FF2B5EF4-FFF2-40B4-BE49-F238E27FC236}">
                    <a16:creationId xmlns:a16="http://schemas.microsoft.com/office/drawing/2014/main" id="{D535C5D3-0CEB-814D-93DD-192E64BCA014}"/>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57" name="Rectangle 56">
                <a:extLst>
                  <a:ext uri="{FF2B5EF4-FFF2-40B4-BE49-F238E27FC236}">
                    <a16:creationId xmlns:a16="http://schemas.microsoft.com/office/drawing/2014/main" id="{E57D5615-ADE8-DB45-A890-1569E39182FB}"/>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58" name="Rectangle 57">
                <a:extLst>
                  <a:ext uri="{FF2B5EF4-FFF2-40B4-BE49-F238E27FC236}">
                    <a16:creationId xmlns:a16="http://schemas.microsoft.com/office/drawing/2014/main" id="{0886D4FD-992D-2A49-B2D6-ABD1E76E85F6}"/>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60" name="Rectangle 59">
                <a:extLst>
                  <a:ext uri="{FF2B5EF4-FFF2-40B4-BE49-F238E27FC236}">
                    <a16:creationId xmlns:a16="http://schemas.microsoft.com/office/drawing/2014/main" id="{36CA3151-1549-8D43-A945-AD380CADD146}"/>
                  </a:ext>
                </a:extLst>
              </p:cNvPr>
              <p:cNvSpPr/>
              <p:nvPr/>
            </p:nvSpPr>
            <p:spPr>
              <a:xfrm>
                <a:off x="6238527" y="5429010"/>
                <a:ext cx="759175" cy="412088"/>
              </a:xfrm>
              <a:prstGeom prst="rect">
                <a:avLst/>
              </a:prstGeom>
            </p:spPr>
            <p:txBody>
              <a:bodyPr wrap="none">
                <a:spAutoFit/>
              </a:bodyPr>
              <a:lstStyle/>
              <a:p>
                <a:r>
                  <a:rPr lang="en-GB" sz="1600" dirty="0"/>
                  <a:t>need</a:t>
                </a:r>
                <a:endParaRPr lang="en-GR" sz="1600" dirty="0"/>
              </a:p>
            </p:txBody>
          </p:sp>
          <p:sp>
            <p:nvSpPr>
              <p:cNvPr id="61" name="Rectangle 60">
                <a:extLst>
                  <a:ext uri="{FF2B5EF4-FFF2-40B4-BE49-F238E27FC236}">
                    <a16:creationId xmlns:a16="http://schemas.microsoft.com/office/drawing/2014/main" id="{B9F76C22-62FE-0C4C-98FF-34E1C25F5D7E}"/>
                  </a:ext>
                </a:extLst>
              </p:cNvPr>
              <p:cNvSpPr/>
              <p:nvPr/>
            </p:nvSpPr>
            <p:spPr>
              <a:xfrm>
                <a:off x="3727933" y="5437783"/>
                <a:ext cx="962663" cy="412087"/>
              </a:xfrm>
              <a:prstGeom prst="rect">
                <a:avLst/>
              </a:prstGeom>
            </p:spPr>
            <p:txBody>
              <a:bodyPr wrap="none">
                <a:spAutoFit/>
              </a:bodyPr>
              <a:lstStyle/>
              <a:p>
                <a:r>
                  <a:rPr lang="en-GB" sz="1600" dirty="0"/>
                  <a:t>hungry</a:t>
                </a:r>
                <a:endParaRPr lang="en-GR" sz="1600" dirty="0"/>
              </a:p>
            </p:txBody>
          </p:sp>
        </p:grpSp>
        <p:sp>
          <p:nvSpPr>
            <p:cNvPr id="1027" name="TextBox 1026">
              <a:extLst>
                <a:ext uri="{FF2B5EF4-FFF2-40B4-BE49-F238E27FC236}">
                  <a16:creationId xmlns:a16="http://schemas.microsoft.com/office/drawing/2014/main" id="{B491CCE7-C7EB-674F-A862-2BF2D6F741C7}"/>
                </a:ext>
              </a:extLst>
            </p:cNvPr>
            <p:cNvSpPr txBox="1"/>
            <p:nvPr/>
          </p:nvSpPr>
          <p:spPr>
            <a:xfrm>
              <a:off x="2001138" y="4304110"/>
              <a:ext cx="434504" cy="230832"/>
            </a:xfrm>
            <a:prstGeom prst="rect">
              <a:avLst/>
            </a:prstGeom>
            <a:noFill/>
          </p:spPr>
          <p:txBody>
            <a:bodyPr wrap="square" rtlCol="0">
              <a:spAutoFit/>
            </a:bodyPr>
            <a:lstStyle/>
            <a:p>
              <a:r>
                <a:rPr lang="en-GR" sz="900" dirty="0"/>
                <a:t>40.2</a:t>
              </a:r>
            </a:p>
          </p:txBody>
        </p:sp>
        <p:sp>
          <p:nvSpPr>
            <p:cNvPr id="165" name="TextBox 164">
              <a:extLst>
                <a:ext uri="{FF2B5EF4-FFF2-40B4-BE49-F238E27FC236}">
                  <a16:creationId xmlns:a16="http://schemas.microsoft.com/office/drawing/2014/main" id="{CA9B4E88-276F-8943-AD25-9F207EC4D916}"/>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66" name="TextBox 165">
              <a:extLst>
                <a:ext uri="{FF2B5EF4-FFF2-40B4-BE49-F238E27FC236}">
                  <a16:creationId xmlns:a16="http://schemas.microsoft.com/office/drawing/2014/main" id="{04CE6C34-3EB3-9949-A579-F210EF6643E2}"/>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67" name="TextBox 166">
              <a:extLst>
                <a:ext uri="{FF2B5EF4-FFF2-40B4-BE49-F238E27FC236}">
                  <a16:creationId xmlns:a16="http://schemas.microsoft.com/office/drawing/2014/main" id="{C017F1FA-DC2D-6B40-B371-98E18014EDE1}"/>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68" name="TextBox 167">
              <a:extLst>
                <a:ext uri="{FF2B5EF4-FFF2-40B4-BE49-F238E27FC236}">
                  <a16:creationId xmlns:a16="http://schemas.microsoft.com/office/drawing/2014/main" id="{82B99076-26C8-7B4C-86FB-C72F3CFD939D}"/>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69" name="TextBox 168">
              <a:extLst>
                <a:ext uri="{FF2B5EF4-FFF2-40B4-BE49-F238E27FC236}">
                  <a16:creationId xmlns:a16="http://schemas.microsoft.com/office/drawing/2014/main" id="{ADD36364-FE8D-114C-83EC-A5FC82E2D9D6}"/>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70" name="TextBox 169">
              <a:extLst>
                <a:ext uri="{FF2B5EF4-FFF2-40B4-BE49-F238E27FC236}">
                  <a16:creationId xmlns:a16="http://schemas.microsoft.com/office/drawing/2014/main" id="{41F87520-A268-E147-A3A9-F18E0E2E647F}"/>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71" name="TextBox 170">
              <a:extLst>
                <a:ext uri="{FF2B5EF4-FFF2-40B4-BE49-F238E27FC236}">
                  <a16:creationId xmlns:a16="http://schemas.microsoft.com/office/drawing/2014/main" id="{9186EFCB-452E-424D-AEB4-5768543A8B33}"/>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72" name="TextBox 171">
              <a:extLst>
                <a:ext uri="{FF2B5EF4-FFF2-40B4-BE49-F238E27FC236}">
                  <a16:creationId xmlns:a16="http://schemas.microsoft.com/office/drawing/2014/main" id="{4732BDC4-91AE-7B4F-85AA-AA9BE30D7E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73" name="TextBox 172">
              <a:extLst>
                <a:ext uri="{FF2B5EF4-FFF2-40B4-BE49-F238E27FC236}">
                  <a16:creationId xmlns:a16="http://schemas.microsoft.com/office/drawing/2014/main" id="{0E43A09B-773F-0B44-A236-6BE44708398A}"/>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grpSp>
        <p:nvGrpSpPr>
          <p:cNvPr id="175" name="Group 174">
            <a:extLst>
              <a:ext uri="{FF2B5EF4-FFF2-40B4-BE49-F238E27FC236}">
                <a16:creationId xmlns:a16="http://schemas.microsoft.com/office/drawing/2014/main" id="{E517A280-3B6C-0B43-ADED-E615E73DF8EB}"/>
              </a:ext>
            </a:extLst>
          </p:cNvPr>
          <p:cNvGrpSpPr/>
          <p:nvPr/>
        </p:nvGrpSpPr>
        <p:grpSpPr>
          <a:xfrm>
            <a:off x="8423582" y="2867134"/>
            <a:ext cx="3322835" cy="2510789"/>
            <a:chOff x="280491" y="2822919"/>
            <a:chExt cx="3322835" cy="2510789"/>
          </a:xfrm>
        </p:grpSpPr>
        <p:grpSp>
          <p:nvGrpSpPr>
            <p:cNvPr id="176" name="Group 175">
              <a:extLst>
                <a:ext uri="{FF2B5EF4-FFF2-40B4-BE49-F238E27FC236}">
                  <a16:creationId xmlns:a16="http://schemas.microsoft.com/office/drawing/2014/main" id="{81ECBBFB-9390-CB49-9E7C-68EA218D306C}"/>
                </a:ext>
              </a:extLst>
            </p:cNvPr>
            <p:cNvGrpSpPr/>
            <p:nvPr/>
          </p:nvGrpSpPr>
          <p:grpSpPr>
            <a:xfrm>
              <a:off x="280491" y="2822919"/>
              <a:ext cx="3322835" cy="2510789"/>
              <a:chOff x="3109119" y="2419420"/>
              <a:chExt cx="4512659" cy="3430450"/>
            </a:xfrm>
          </p:grpSpPr>
          <p:grpSp>
            <p:nvGrpSpPr>
              <p:cNvPr id="187" name="Group 186">
                <a:extLst>
                  <a:ext uri="{FF2B5EF4-FFF2-40B4-BE49-F238E27FC236}">
                    <a16:creationId xmlns:a16="http://schemas.microsoft.com/office/drawing/2014/main" id="{01DE4699-0805-644D-8214-661DB7AA41C4}"/>
                  </a:ext>
                </a:extLst>
              </p:cNvPr>
              <p:cNvGrpSpPr/>
              <p:nvPr/>
            </p:nvGrpSpPr>
            <p:grpSpPr>
              <a:xfrm>
                <a:off x="4158170" y="2883195"/>
                <a:ext cx="2706410" cy="2560541"/>
                <a:chOff x="4158170" y="2883195"/>
                <a:chExt cx="2706410" cy="2560541"/>
              </a:xfrm>
            </p:grpSpPr>
            <p:grpSp>
              <p:nvGrpSpPr>
                <p:cNvPr id="193" name="Group 192">
                  <a:extLst>
                    <a:ext uri="{FF2B5EF4-FFF2-40B4-BE49-F238E27FC236}">
                      <a16:creationId xmlns:a16="http://schemas.microsoft.com/office/drawing/2014/main" id="{C1F2025B-9117-914F-9CAD-6445C5E1BD54}"/>
                    </a:ext>
                  </a:extLst>
                </p:cNvPr>
                <p:cNvGrpSpPr/>
                <p:nvPr/>
              </p:nvGrpSpPr>
              <p:grpSpPr>
                <a:xfrm>
                  <a:off x="4186403" y="2914529"/>
                  <a:ext cx="2661422" cy="2529207"/>
                  <a:chOff x="8672260" y="622570"/>
                  <a:chExt cx="2661422" cy="2529207"/>
                </a:xfrm>
              </p:grpSpPr>
              <p:cxnSp>
                <p:nvCxnSpPr>
                  <p:cNvPr id="199" name="Straight Connector 198">
                    <a:extLst>
                      <a:ext uri="{FF2B5EF4-FFF2-40B4-BE49-F238E27FC236}">
                        <a16:creationId xmlns:a16="http://schemas.microsoft.com/office/drawing/2014/main" id="{138C83FA-D43E-4E45-906A-697416AEEF75}"/>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2AD2A02C-7431-EF4A-A7D3-7990A07E01F1}"/>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2D6A34BE-68D6-AA43-ABAB-D9E5BAD2353D}"/>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4D3D2287-843A-D948-B908-D21441ACA1CB}"/>
                      </a:ext>
                    </a:extLst>
                  </p:cNvPr>
                  <p:cNvCxnSpPr>
                    <a:cxnSpLocks/>
                    <a:endCxn id="198"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42DF08C7-029D-3A4D-9B64-6897D338E863}"/>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A4D91843-D81D-AB4D-8451-06D4C4C3B218}"/>
                      </a:ext>
                    </a:extLst>
                  </p:cNvPr>
                  <p:cNvCxnSpPr>
                    <a:cxnSpLocks/>
                    <a:endCxn id="198"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1A0BABAC-6A0A-1948-BDE7-4136180AF4F8}"/>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1D52975D-2353-924A-A755-05243E137F62}"/>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EA3134CC-15AD-7D46-9801-2537D87D0E4D}"/>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63A5E85A-D634-834B-B940-D288D664D054}"/>
                      </a:ext>
                    </a:extLst>
                  </p:cNvPr>
                  <p:cNvCxnSpPr>
                    <a:cxnSpLocks/>
                  </p:cNvCxnSpPr>
                  <p:nvPr/>
                </p:nvCxnSpPr>
                <p:spPr>
                  <a:xfrm flipV="1">
                    <a:off x="9192648" y="1589009"/>
                    <a:ext cx="2141034" cy="1531436"/>
                  </a:xfrm>
                  <a:prstGeom prst="line">
                    <a:avLst/>
                  </a:prstGeom>
                  <a:ln w="28575">
                    <a:solidFill>
                      <a:srgbClr val="D64A3F"/>
                    </a:solidFill>
                  </a:ln>
                </p:spPr>
                <p:style>
                  <a:lnRef idx="2">
                    <a:schemeClr val="accent1"/>
                  </a:lnRef>
                  <a:fillRef idx="0">
                    <a:schemeClr val="accent1"/>
                  </a:fillRef>
                  <a:effectRef idx="1">
                    <a:schemeClr val="accent1"/>
                  </a:effectRef>
                  <a:fontRef idx="minor">
                    <a:schemeClr val="tx1"/>
                  </a:fontRef>
                </p:style>
              </p:cxnSp>
            </p:grpSp>
            <p:sp>
              <p:nvSpPr>
                <p:cNvPr id="194" name="Oval 193">
                  <a:extLst>
                    <a:ext uri="{FF2B5EF4-FFF2-40B4-BE49-F238E27FC236}">
                      <a16:creationId xmlns:a16="http://schemas.microsoft.com/office/drawing/2014/main" id="{ED996703-E6E5-0245-BFA5-A0ADA0A71DDC}"/>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5" name="Oval 194">
                  <a:extLst>
                    <a:ext uri="{FF2B5EF4-FFF2-40B4-BE49-F238E27FC236}">
                      <a16:creationId xmlns:a16="http://schemas.microsoft.com/office/drawing/2014/main" id="{BE1157DD-F8B5-2C49-824B-A331A7FFED33}"/>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6" name="Oval 195">
                  <a:extLst>
                    <a:ext uri="{FF2B5EF4-FFF2-40B4-BE49-F238E27FC236}">
                      <a16:creationId xmlns:a16="http://schemas.microsoft.com/office/drawing/2014/main" id="{50D60915-4922-BE40-A7F9-E7C44BCAB97C}"/>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7" name="Oval 196">
                  <a:extLst>
                    <a:ext uri="{FF2B5EF4-FFF2-40B4-BE49-F238E27FC236}">
                      <a16:creationId xmlns:a16="http://schemas.microsoft.com/office/drawing/2014/main" id="{359BEBA4-E84B-D140-A94C-CCFCCEDDFF65}"/>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8" name="Oval 197">
                  <a:extLst>
                    <a:ext uri="{FF2B5EF4-FFF2-40B4-BE49-F238E27FC236}">
                      <a16:creationId xmlns:a16="http://schemas.microsoft.com/office/drawing/2014/main" id="{55C606FA-828E-3F4C-A38A-9AFB6B1ECBB3}"/>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88" name="Rectangle 187">
                <a:extLst>
                  <a:ext uri="{FF2B5EF4-FFF2-40B4-BE49-F238E27FC236}">
                    <a16:creationId xmlns:a16="http://schemas.microsoft.com/office/drawing/2014/main" id="{5F7012F1-10B0-8244-A766-61475904E9C6}"/>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189" name="Rectangle 188">
                <a:extLst>
                  <a:ext uri="{FF2B5EF4-FFF2-40B4-BE49-F238E27FC236}">
                    <a16:creationId xmlns:a16="http://schemas.microsoft.com/office/drawing/2014/main" id="{5E2F3477-81F4-454A-9889-E11CD9F33A2E}"/>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190" name="Rectangle 189">
                <a:extLst>
                  <a:ext uri="{FF2B5EF4-FFF2-40B4-BE49-F238E27FC236}">
                    <a16:creationId xmlns:a16="http://schemas.microsoft.com/office/drawing/2014/main" id="{9E455341-21CE-F345-AF6E-EA9751E64665}"/>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191" name="Rectangle 190">
                <a:extLst>
                  <a:ext uri="{FF2B5EF4-FFF2-40B4-BE49-F238E27FC236}">
                    <a16:creationId xmlns:a16="http://schemas.microsoft.com/office/drawing/2014/main" id="{BA38064D-B6B0-1040-8A59-3C08C9EC6320}"/>
                  </a:ext>
                </a:extLst>
              </p:cNvPr>
              <p:cNvSpPr/>
              <p:nvPr/>
            </p:nvSpPr>
            <p:spPr>
              <a:xfrm>
                <a:off x="6314518" y="5412401"/>
                <a:ext cx="759175" cy="412088"/>
              </a:xfrm>
              <a:prstGeom prst="rect">
                <a:avLst/>
              </a:prstGeom>
            </p:spPr>
            <p:txBody>
              <a:bodyPr wrap="none">
                <a:spAutoFit/>
              </a:bodyPr>
              <a:lstStyle/>
              <a:p>
                <a:r>
                  <a:rPr lang="en-GB" sz="1600" dirty="0"/>
                  <a:t>need</a:t>
                </a:r>
                <a:endParaRPr lang="en-GR" sz="1600" dirty="0"/>
              </a:p>
            </p:txBody>
          </p:sp>
          <p:sp>
            <p:nvSpPr>
              <p:cNvPr id="192" name="Rectangle 191">
                <a:extLst>
                  <a:ext uri="{FF2B5EF4-FFF2-40B4-BE49-F238E27FC236}">
                    <a16:creationId xmlns:a16="http://schemas.microsoft.com/office/drawing/2014/main" id="{874D482E-9A8B-5B4E-90E7-1D7F97326491}"/>
                  </a:ext>
                </a:extLst>
              </p:cNvPr>
              <p:cNvSpPr/>
              <p:nvPr/>
            </p:nvSpPr>
            <p:spPr>
              <a:xfrm>
                <a:off x="3727933" y="5437782"/>
                <a:ext cx="962663" cy="412088"/>
              </a:xfrm>
              <a:prstGeom prst="rect">
                <a:avLst/>
              </a:prstGeom>
            </p:spPr>
            <p:txBody>
              <a:bodyPr wrap="none">
                <a:spAutoFit/>
              </a:bodyPr>
              <a:lstStyle/>
              <a:p>
                <a:r>
                  <a:rPr lang="en-GB" sz="1600" dirty="0"/>
                  <a:t>hungry</a:t>
                </a:r>
                <a:endParaRPr lang="en-GR" sz="1600" dirty="0"/>
              </a:p>
            </p:txBody>
          </p:sp>
        </p:grpSp>
        <p:sp>
          <p:nvSpPr>
            <p:cNvPr id="177" name="TextBox 176">
              <a:extLst>
                <a:ext uri="{FF2B5EF4-FFF2-40B4-BE49-F238E27FC236}">
                  <a16:creationId xmlns:a16="http://schemas.microsoft.com/office/drawing/2014/main" id="{279E4DB7-2AB7-BB42-8781-45241667CEBD}"/>
                </a:ext>
              </a:extLst>
            </p:cNvPr>
            <p:cNvSpPr txBox="1"/>
            <p:nvPr/>
          </p:nvSpPr>
          <p:spPr>
            <a:xfrm>
              <a:off x="2001138" y="4304110"/>
              <a:ext cx="434504" cy="230832"/>
            </a:xfrm>
            <a:prstGeom prst="rect">
              <a:avLst/>
            </a:prstGeom>
            <a:noFill/>
          </p:spPr>
          <p:txBody>
            <a:bodyPr wrap="square" rtlCol="0">
              <a:spAutoFit/>
            </a:bodyPr>
            <a:lstStyle/>
            <a:p>
              <a:r>
                <a:rPr lang="en-GR" sz="900" dirty="0"/>
                <a:t>49.5</a:t>
              </a:r>
            </a:p>
          </p:txBody>
        </p:sp>
        <p:sp>
          <p:nvSpPr>
            <p:cNvPr id="178" name="TextBox 177">
              <a:extLst>
                <a:ext uri="{FF2B5EF4-FFF2-40B4-BE49-F238E27FC236}">
                  <a16:creationId xmlns:a16="http://schemas.microsoft.com/office/drawing/2014/main" id="{91EB6CC4-6267-DC43-8125-6F9C1746E1C2}"/>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79" name="TextBox 178">
              <a:extLst>
                <a:ext uri="{FF2B5EF4-FFF2-40B4-BE49-F238E27FC236}">
                  <a16:creationId xmlns:a16="http://schemas.microsoft.com/office/drawing/2014/main" id="{6A218652-1A52-064C-B851-AB7FC64A863F}"/>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80" name="TextBox 179">
              <a:extLst>
                <a:ext uri="{FF2B5EF4-FFF2-40B4-BE49-F238E27FC236}">
                  <a16:creationId xmlns:a16="http://schemas.microsoft.com/office/drawing/2014/main" id="{83670DCA-ECA6-D74B-A355-75D3C0D95432}"/>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81" name="TextBox 180">
              <a:extLst>
                <a:ext uri="{FF2B5EF4-FFF2-40B4-BE49-F238E27FC236}">
                  <a16:creationId xmlns:a16="http://schemas.microsoft.com/office/drawing/2014/main" id="{72AD3B4C-C034-A34F-BEBF-1C8A48AAD767}"/>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82" name="TextBox 181">
              <a:extLst>
                <a:ext uri="{FF2B5EF4-FFF2-40B4-BE49-F238E27FC236}">
                  <a16:creationId xmlns:a16="http://schemas.microsoft.com/office/drawing/2014/main" id="{E8FE8B2C-4927-FC45-8954-A6138705303E}"/>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83" name="TextBox 182">
              <a:extLst>
                <a:ext uri="{FF2B5EF4-FFF2-40B4-BE49-F238E27FC236}">
                  <a16:creationId xmlns:a16="http://schemas.microsoft.com/office/drawing/2014/main" id="{C60ABE0D-0F4D-F24C-AA7B-A6FB669EF51A}"/>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84" name="TextBox 183">
              <a:extLst>
                <a:ext uri="{FF2B5EF4-FFF2-40B4-BE49-F238E27FC236}">
                  <a16:creationId xmlns:a16="http://schemas.microsoft.com/office/drawing/2014/main" id="{E360DC3A-B3C7-044B-9D4B-DBFCC9ABF348}"/>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85" name="TextBox 184">
              <a:extLst>
                <a:ext uri="{FF2B5EF4-FFF2-40B4-BE49-F238E27FC236}">
                  <a16:creationId xmlns:a16="http://schemas.microsoft.com/office/drawing/2014/main" id="{09A831F8-A226-6042-B840-D751EFF90B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86" name="TextBox 185">
              <a:extLst>
                <a:ext uri="{FF2B5EF4-FFF2-40B4-BE49-F238E27FC236}">
                  <a16:creationId xmlns:a16="http://schemas.microsoft.com/office/drawing/2014/main" id="{3FFB51C4-54A2-D843-B26F-80F9F96D8832}"/>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spTree>
    <p:extLst>
      <p:ext uri="{BB962C8B-B14F-4D97-AF65-F5344CB8AC3E}">
        <p14:creationId xmlns:p14="http://schemas.microsoft.com/office/powerpoint/2010/main" val="2633718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iterate type="lt">
                                    <p:tmPct val="10000"/>
                                  </p:iterate>
                                  <p:childTnLst>
                                    <p:set>
                                      <p:cBhvr>
                                        <p:cTn id="6" dur="1" fill="hold">
                                          <p:stCondLst>
                                            <p:cond delay="0"/>
                                          </p:stCondLst>
                                        </p:cTn>
                                        <p:tgtEl>
                                          <p:spTgt spid="1024"/>
                                        </p:tgtEl>
                                        <p:attrNameLst>
                                          <p:attrName>style.visibility</p:attrName>
                                        </p:attrNameLst>
                                      </p:cBhvr>
                                      <p:to>
                                        <p:strVal val="visible"/>
                                      </p:to>
                                    </p:set>
                                    <p:animEffect transition="in" filter="barn(inVertical)">
                                      <p:cBhvr>
                                        <p:cTn id="7" dur="500"/>
                                        <p:tgtEl>
                                          <p:spTgt spid="10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fade">
                                      <p:cBhvr>
                                        <p:cTn id="12" dur="500"/>
                                        <p:tgtEl>
                                          <p:spTgt spid="10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500"/>
                                        <p:tgtEl>
                                          <p:spTgt spid="16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3"/>
                                        </p:tgtEl>
                                        <p:attrNameLst>
                                          <p:attrName>style.visibility</p:attrName>
                                        </p:attrNameLst>
                                      </p:cBhvr>
                                      <p:to>
                                        <p:strVal val="visible"/>
                                      </p:to>
                                    </p:set>
                                    <p:animEffect transition="in" filter="fade">
                                      <p:cBhvr>
                                        <p:cTn id="20" dur="500"/>
                                        <p:tgtEl>
                                          <p:spTgt spid="163"/>
                                        </p:tgtEl>
                                      </p:cBhvr>
                                    </p:animEffect>
                                  </p:childTnLst>
                                </p:cTn>
                              </p:par>
                              <p:par>
                                <p:cTn id="21" presetID="10" presetClass="entr" presetSubtype="0" fill="hold" nodeType="with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500"/>
                                        <p:tgtEl>
                                          <p:spTgt spid="1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4"/>
                                        </p:tgtEl>
                                        <p:attrNameLst>
                                          <p:attrName>style.visibility</p:attrName>
                                        </p:attrNameLst>
                                      </p:cBhvr>
                                      <p:to>
                                        <p:strVal val="visible"/>
                                      </p:to>
                                    </p:set>
                                    <p:animEffect transition="in" filter="fade">
                                      <p:cBhvr>
                                        <p:cTn id="28" dur="500"/>
                                        <p:tgtEl>
                                          <p:spTgt spid="164"/>
                                        </p:tgtEl>
                                      </p:cBhvr>
                                    </p:animEffect>
                                  </p:childTnLst>
                                </p:cTn>
                              </p:par>
                              <p:par>
                                <p:cTn id="29" presetID="10" presetClass="entr" presetSubtype="0" fill="hold" nodeType="withEffect">
                                  <p:stCondLst>
                                    <p:cond delay="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p:bldP spid="162" grpId="0"/>
      <p:bldP spid="163" grpId="0"/>
      <p:bldP spid="16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7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5"/>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6"/>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7"/>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031183"/>
            <a:ext cx="7008647"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0" indent="0">
              <a:buNone/>
            </a:pPr>
            <a:endParaRPr lang="en-US" sz="8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fontScale="92500" lnSpcReduction="10000"/>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US" sz="1400" b="0" i="0" smtClean="0">
                            <a:solidFill>
                              <a:srgbClr val="000000"/>
                            </a:solidFill>
                            <a:latin typeface="Cambria Math" panose="02040503050406030204" pitchFamily="18" charset="0"/>
                          </a:rPr>
                          <m:t>1</m:t>
                        </m:r>
                        <m:r>
                          <m:rPr>
                            <m:nor/>
                          </m:rPr>
                          <a:rPr lang="en-GB" sz="1400">
                            <a:solidFill>
                              <a:srgbClr val="000000"/>
                            </a:solidFill>
                          </a:rPr>
                          <m:t>, .., </m:t>
                        </m:r>
                        <m:r>
                          <a:rPr lang="en-US" sz="1400" b="0" i="1" smtClean="0">
                            <a:solidFill>
                              <a:srgbClr val="000000"/>
                            </a:solidFill>
                            <a:latin typeface="Cambria Math" panose="02040503050406030204" pitchFamily="18" charset="0"/>
                          </a:rPr>
                          <m:t>𝑛</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 total number of pure strategies of player </a:t>
                </a:r>
                <a14:m>
                  <m:oMath xmlns:m="http://schemas.openxmlformats.org/officeDocument/2006/math">
                    <m:r>
                      <a:rPr lang="en-US" sz="1400" b="0" i="1" smtClean="0">
                        <a:solidFill>
                          <a:srgbClr val="000000"/>
                        </a:solidFill>
                        <a:latin typeface="Cambria Math" panose="02040503050406030204" pitchFamily="18" charset="0"/>
                      </a:rPr>
                      <m:t>𝑖</m:t>
                    </m:r>
                  </m:oMath>
                </a14:m>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a:solidFill>
                              <a:srgbClr val="000000"/>
                            </a:solidFill>
                            <a:latin typeface="Cambria Math" panose="02040503050406030204" pitchFamily="18" charset="0"/>
                          </a:rPr>
                          <m:t>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b="0" i="0" smtClean="0">
                            <a:solidFill>
                              <a:srgbClr val="000000"/>
                            </a:solidFill>
                            <a:latin typeface="Cambria Math" panose="02040503050406030204" pitchFamily="18" charset="0"/>
                          </a:rPr>
                          <m:t>|</m:t>
                        </m:r>
                      </m:sub>
                    </m:sSub>
                    <m:r>
                      <a:rPr lang="en-US" sz="1400" b="0" i="0" smtClean="0">
                        <a:solidFill>
                          <a:srgbClr val="000000"/>
                        </a:solidFill>
                        <a:latin typeface="Cambria Math" panose="02040503050406030204" pitchFamily="18" charset="0"/>
                      </a:rPr>
                      <m:t> )</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𝑖h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p>
              <a:p>
                <a:pPr lvl="2" fontAlgn="base">
                  <a:spcAft>
                    <a:spcPts val="500"/>
                  </a:spcAft>
                </a:pPr>
                <a14:m>
                  <m:oMath xmlns:m="http://schemas.openxmlformats.org/officeDocument/2006/math">
                    <m:r>
                      <m:rPr>
                        <m:sty m:val="p"/>
                      </m:rPr>
                      <a:rPr lang="el-GR" sz="1200">
                        <a:latin typeface="Cambria Math" panose="02040503050406030204" pitchFamily="18" charset="0"/>
                      </a:rPr>
                      <m:t>Δ</m:t>
                    </m:r>
                    <m:r>
                      <a:rPr lang="en-US" sz="1200">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a:latin typeface="Cambria Math" panose="02040503050406030204" pitchFamily="18" charset="0"/>
                          </a:rPr>
                          <m:t> </m:t>
                        </m:r>
                        <m:r>
                          <m:rPr>
                            <m:sty m:val="p"/>
                          </m:rPr>
                          <a:rPr lang="en-US" sz="1200">
                            <a:latin typeface="Cambria Math" panose="02040503050406030204" pitchFamily="18" charset="0"/>
                          </a:rPr>
                          <m:t>x</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solidFill>
                                  <a:srgbClr val="000000"/>
                                </a:solidFill>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rPr>
                              <m:t>𝑛</m:t>
                            </m:r>
                          </m:sup>
                        </m:sSup>
                        <m:r>
                          <a:rPr lang="en-US" sz="1200" i="1">
                            <a:latin typeface="Cambria Math" panose="02040503050406030204" pitchFamily="18" charset="0"/>
                          </a:rPr>
                          <m:t> : </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r>
                          <a:rPr lang="en-US" sz="1200">
                            <a:latin typeface="Cambria Math" panose="02040503050406030204" pitchFamily="18" charset="0"/>
                          </a:rPr>
                          <m:t>=1, </m:t>
                        </m:r>
                        <m:r>
                          <m:rPr>
                            <m:sty m:val="p"/>
                          </m:rPr>
                          <a:rPr lang="en-US" sz="1200">
                            <a:latin typeface="Cambria Math" panose="02040503050406030204" pitchFamily="18" charset="0"/>
                          </a:rPr>
                          <m:t>where</m:t>
                        </m:r>
                        <m:r>
                          <a:rPr lang="en-US" sz="1200">
                            <a:latin typeface="Cambria Math" panose="02040503050406030204" pitchFamily="18" charset="0"/>
                          </a:rPr>
                          <m:t> </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x</m:t>
                            </m:r>
                          </m:e>
                          <m:sub>
                            <m:r>
                              <m:rPr>
                                <m:sty m:val="p"/>
                              </m:rPr>
                              <a:rPr lang="en-US" sz="1200">
                                <a:latin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𝑓𝑜𝑟</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𝑖</m:t>
                        </m:r>
                        <m:r>
                          <a:rPr lang="en-US" sz="1200">
                            <a:latin typeface="Cambria Math" panose="02040503050406030204" pitchFamily="18" charset="0"/>
                            <a:ea typeface="Cambria Math" panose="02040503050406030204" pitchFamily="18" charset="0"/>
                          </a:rPr>
                          <m:t>=0,1, …, </m:t>
                        </m:r>
                        <m:r>
                          <m:rPr>
                            <m:sty m:val="p"/>
                          </m:rPr>
                          <a:rPr lang="en-US" sz="1200">
                            <a:latin typeface="Cambria Math" panose="02040503050406030204" pitchFamily="18" charset="0"/>
                            <a:ea typeface="Cambria Math" panose="02040503050406030204" pitchFamily="18" charset="0"/>
                          </a:rPr>
                          <m:t>n</m:t>
                        </m:r>
                      </m:e>
                    </m:d>
                    <m:r>
                      <a:rPr lang="en-US" sz="1200" b="0" i="1" smtClean="0">
                        <a:latin typeface="Cambria Math" panose="02040503050406030204" pitchFamily="18" charset="0"/>
                        <a:ea typeface="Cambria Math" panose="02040503050406030204" pitchFamily="18" charset="0"/>
                      </a:rPr>
                      <m:t>→ </m:t>
                    </m:r>
                  </m:oMath>
                </a14:m>
                <a:r>
                  <a:rPr lang="en-US" sz="1200" dirty="0">
                    <a:solidFill>
                      <a:srgbClr val="000000"/>
                    </a:solidFill>
                  </a:rPr>
                  <a:t>probability simplex </a:t>
                </a:r>
              </a:p>
              <a:p>
                <a:pPr lvl="2" fontAlgn="base">
                  <a:spcAft>
                    <a:spcPts val="500"/>
                  </a:spcAft>
                </a:pPr>
                <a14:m>
                  <m:oMath xmlns:m="http://schemas.openxmlformats.org/officeDocument/2006/math">
                    <m:r>
                      <a:rPr lang="en-US" sz="1200" i="1" smtClean="0">
                        <a:latin typeface="Cambria Math" panose="02040503050406030204" pitchFamily="18" charset="0"/>
                      </a:rPr>
                      <m:t>𝑛</m:t>
                    </m:r>
                    <m:r>
                      <a:rPr lang="en-US" sz="1200" i="1">
                        <a:latin typeface="Cambria Math" panose="02040503050406030204" pitchFamily="18" charset="0"/>
                      </a:rPr>
                      <m:t> </m:t>
                    </m:r>
                  </m:oMath>
                </a14:m>
                <a:r>
                  <a:rPr lang="en-GB" sz="1200" dirty="0"/>
                  <a:t>: number of pure strategies of player </a:t>
                </a:r>
                <a14:m>
                  <m:oMath xmlns:m="http://schemas.openxmlformats.org/officeDocument/2006/math">
                    <m:r>
                      <a:rPr lang="en-US" sz="1200" i="1">
                        <a:latin typeface="Cambria Math" panose="02040503050406030204" pitchFamily="18" charset="0"/>
                      </a:rPr>
                      <m:t>𝑖</m:t>
                    </m:r>
                  </m:oMath>
                </a14:m>
                <a:r>
                  <a:rPr lang="en-US" sz="1200" dirty="0">
                    <a:solidFill>
                      <a:srgbClr val="000000"/>
                    </a:solidFill>
                  </a:rPr>
                  <a:t> </a:t>
                </a:r>
                <a:endParaRPr lang="el-GR" sz="12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118" t="-1608"/>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b="1" dirty="0">
                    <a:solidFill>
                      <a:srgbClr val="000000"/>
                    </a:solidFill>
                  </a:rPr>
                  <a:t>Word</a:t>
                </a:r>
                <a:r>
                  <a:rPr lang="en-GB" sz="1600" dirty="0">
                    <a:solidFill>
                      <a:srgbClr val="000000"/>
                    </a:solidFill>
                  </a:rPr>
                  <a:t> </a:t>
                </a:r>
                <a:r>
                  <a:rPr lang="en-GB" sz="1600" b="1" dirty="0">
                    <a:solidFill>
                      <a:srgbClr val="000000"/>
                    </a:solidFill>
                  </a:rPr>
                  <a:t>similarity </a:t>
                </a:r>
                <a:r>
                  <a:rPr lang="en-GB" sz="1600" dirty="0">
                    <a:solidFill>
                      <a:srgbClr val="000000"/>
                    </a:solidFill>
                  </a:rPr>
                  <a:t>matrix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𝑊</m:t>
                        </m:r>
                      </m:e>
                      <m:sub>
                        <m:r>
                          <a:rPr lang="en-US" sz="1600" b="0" i="1">
                            <a:solidFill>
                              <a:srgbClr val="000000"/>
                            </a:solidFill>
                            <a:latin typeface="Cambria Math" panose="02040503050406030204" pitchFamily="18" charset="0"/>
                          </a:rPr>
                          <m:t>𝑁</m:t>
                        </m:r>
                        <m:r>
                          <a:rPr lang="en-US" sz="1600" b="0" i="1" smtClean="0">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rPr>
                          <m:t>𝑁</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smtClean="0">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smtClean="0">
                        <a:solidFill>
                          <a:srgbClr val="000000"/>
                        </a:solidFill>
                        <a:latin typeface="Cambria Math" panose="02040503050406030204" pitchFamily="18" charset="0"/>
                        <a:ea typeface="Cambria Math" panose="02040503050406030204" pitchFamily="18" charset="0"/>
                      </a:rPr>
                      <m:t>=1, 2 …,  </m:t>
                    </m:r>
                    <m:r>
                      <a:rPr lang="en-US" sz="1600" b="0" i="1" smtClean="0">
                        <a:solidFill>
                          <a:srgbClr val="000000"/>
                        </a:solidFill>
                        <a:latin typeface="Cambria Math" panose="02040503050406030204" pitchFamily="18" charset="0"/>
                        <a:ea typeface="Cambria Math" panose="02040503050406030204" pitchFamily="18" charset="0"/>
                      </a:rPr>
                      <m:t>𝑁</m:t>
                    </m:r>
                    <m:r>
                      <a:rPr lang="en-US" sz="1600" b="0" i="1">
                        <a:solidFill>
                          <a:srgbClr val="000000"/>
                        </a:solidFill>
                        <a:latin typeface="Cambria Math" panose="02040503050406030204" pitchFamily="18" charset="0"/>
                        <a:ea typeface="Cambria Math" panose="02040503050406030204" pitchFamily="18" charset="0"/>
                      </a:rPr>
                      <m:t> </m:t>
                    </m:r>
                    <m:r>
                      <a:rPr lang="en-US" sz="1600" b="0" i="1" smtClean="0">
                        <a:solidFill>
                          <a:srgbClr val="000000"/>
                        </a:solidFill>
                        <a:latin typeface="Cambria Math" panose="02040503050406030204" pitchFamily="18" charset="0"/>
                        <a:ea typeface="Cambria Math" panose="02040503050406030204" pitchFamily="18" charset="0"/>
                      </a:rPr>
                      <m:t> </m:t>
                    </m:r>
                    <m:r>
                      <a:rPr lang="en-US" sz="1600" b="0" i="1" smtClean="0">
                        <a:solidFill>
                          <a:srgbClr val="000000"/>
                        </a:solidFill>
                        <a:latin typeface="Cambria Math" panose="02040503050406030204" pitchFamily="18" charset="0"/>
                        <a:ea typeface="Cambria Math" panose="02040503050406030204" pitchFamily="18" charset="0"/>
                      </a:rPr>
                      <m:t>𝑎𝑛𝑑</m:t>
                    </m:r>
                    <m:r>
                      <a:rPr lang="en-US" sz="1600" b="0" i="1" smtClean="0">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a:t>
                </a:r>
                <a:r>
                  <a:rPr lang="en-GB" sz="1600" dirty="0">
                    <a:solidFill>
                      <a:srgbClr val="000000"/>
                    </a:solidFill>
                  </a:rPr>
                  <a:t>measure: strength of </a:t>
                </a:r>
                <a:r>
                  <a:rPr lang="en-GB" sz="1600" b="1" dirty="0">
                    <a:solidFill>
                      <a:srgbClr val="000000"/>
                    </a:solidFill>
                  </a:rPr>
                  <a:t>co-occurrence</a:t>
                </a:r>
                <a:r>
                  <a:rPr lang="en-GB" sz="1600" dirty="0">
                    <a:solidFill>
                      <a:srgbClr val="000000"/>
                    </a:solidFill>
                  </a:rPr>
                  <a:t>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a:t>
                </a:r>
                <a:r>
                  <a:rPr lang="en-GB" sz="1600" b="1" dirty="0">
                    <a:solidFill>
                      <a:srgbClr val="000000"/>
                    </a:solidFill>
                  </a:rPr>
                  <a:t>correlated</a:t>
                </a:r>
                <a:r>
                  <a:rPr lang="en-GB" sz="1600" dirty="0">
                    <a:solidFill>
                      <a:srgbClr val="000000"/>
                    </a:solidFill>
                  </a:rPr>
                  <a:t> words</a:t>
                </a:r>
              </a:p>
              <a:p>
                <a:pPr lvl="1" fontAlgn="base"/>
                <a:r>
                  <a:rPr lang="en-GB" sz="1600" dirty="0">
                    <a:solidFill>
                      <a:srgbClr val="000000"/>
                    </a:solidFill>
                  </a:rPr>
                  <a:t>8 </a:t>
                </a:r>
                <a:r>
                  <a:rPr lang="en-GB" sz="1600" b="1" dirty="0">
                    <a:solidFill>
                      <a:srgbClr val="000000"/>
                    </a:solidFill>
                  </a:rPr>
                  <a:t>association</a:t>
                </a:r>
                <a:r>
                  <a:rPr lang="en-GB" sz="1600" dirty="0">
                    <a:solidFill>
                      <a:srgbClr val="000000"/>
                    </a:solidFill>
                  </a:rPr>
                  <a:t>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1" i="1">
                        <a:solidFill>
                          <a:srgbClr val="000000"/>
                        </a:solidFill>
                        <a:latin typeface="Cambria Math" panose="02040503050406030204" pitchFamily="18" charset="0"/>
                      </a:rPr>
                      <m:t>𝒏</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140394"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4849</TotalTime>
  <Words>5463</Words>
  <Application>Microsoft Macintosh PowerPoint</Application>
  <PresentationFormat>Widescreen</PresentationFormat>
  <Paragraphs>562</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Payoff</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487</cp:revision>
  <cp:lastPrinted>2021-02-07T23:06:25Z</cp:lastPrinted>
  <dcterms:created xsi:type="dcterms:W3CDTF">2021-02-03T20:20:42Z</dcterms:created>
  <dcterms:modified xsi:type="dcterms:W3CDTF">2021-02-08T08:48:49Z</dcterms:modified>
</cp:coreProperties>
</file>